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Canva Sans Bold" charset="1" panose="020B0803030501040103"/>
      <p:regular r:id="rId33"/>
    </p:embeddedFont>
    <p:embeddedFont>
      <p:font typeface="SVN-Neutraface 2" charset="1" panose="02000600040000020004"/>
      <p:regular r:id="rId34"/>
    </p:embeddedFont>
    <p:embeddedFont>
      <p:font typeface="Garet" charset="1" panose="00000000000000000000"/>
      <p:regular r:id="rId35"/>
    </p:embeddedFont>
    <p:embeddedFont>
      <p:font typeface="Inter 1 Bold" charset="1" panose="020B0802030000000004"/>
      <p:regular r:id="rId36"/>
    </p:embeddedFont>
    <p:embeddedFont>
      <p:font typeface="Antonio Bold" charset="1" panose="02000803000000000000"/>
      <p:regular r:id="rId37"/>
    </p:embeddedFont>
    <p:embeddedFont>
      <p:font typeface="Inter 2 Bold" charset="1" panose="02000503000000020004"/>
      <p:regular r:id="rId38"/>
    </p:embeddedFont>
    <p:embeddedFont>
      <p:font typeface="Inter 1" charset="1" panose="020B0502030000000004"/>
      <p:regular r:id="rId39"/>
    </p:embeddedFont>
    <p:embeddedFont>
      <p:font typeface="Garet Bold" charset="1" panose="00000000000000000000"/>
      <p:regular r:id="rId40"/>
    </p:embeddedFont>
    <p:embeddedFont>
      <p:font typeface="Noto Sans" charset="1" panose="020B0502040504020204"/>
      <p:regular r:id="rId41"/>
    </p:embeddedFont>
    <p:embeddedFont>
      <p:font typeface="Roboto Bold" charset="1" panose="02000000000000000000"/>
      <p:regular r:id="rId42"/>
    </p:embeddedFont>
    <p:embeddedFont>
      <p:font typeface="Anton" charset="1" panose="00000500000000000000"/>
      <p:regular r:id="rId43"/>
    </p:embeddedFont>
    <p:embeddedFont>
      <p:font typeface="Montserrat Bold" charset="1" panose="00000800000000000000"/>
      <p:regular r:id="rId44"/>
    </p:embeddedFont>
    <p:embeddedFont>
      <p:font typeface="Canva Sans" charset="1" panose="020B0503030501040103"/>
      <p:regular r:id="rId45"/>
    </p:embeddedFont>
    <p:embeddedFont>
      <p:font typeface="Inter 2" charset="1" panose="02000503000000020004"/>
      <p:regular r:id="rId46"/>
    </p:embeddedFont>
    <p:embeddedFont>
      <p:font typeface="Antonio Light" charset="1" panose="02000303000000000000"/>
      <p:regular r:id="rId47"/>
    </p:embeddedFont>
    <p:embeddedFont>
      <p:font typeface="Inter 1 Light" charset="1" panose="02000503000000020004"/>
      <p:regular r:id="rId48"/>
    </p:embeddedFont>
    <p:embeddedFont>
      <p:font typeface="Open Sans Bold" charset="1" panose="020B0806030504020204"/>
      <p:regular r:id="rId49"/>
    </p:embeddedFont>
    <p:embeddedFont>
      <p:font typeface="Open Sans" charset="1" panose="020B06060305040202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54.png" Type="http://schemas.openxmlformats.org/officeDocument/2006/relationships/image"/><Relationship Id="rId8" Target="../media/image6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6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7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jpeg" Type="http://schemas.openxmlformats.org/officeDocument/2006/relationships/image"/><Relationship Id="rId3" Target="../media/image84.png" Type="http://schemas.openxmlformats.org/officeDocument/2006/relationships/image"/><Relationship Id="rId4" Target="../media/image8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 Id="rId4" Target="../media/image88.svg" Type="http://schemas.openxmlformats.org/officeDocument/2006/relationships/image"/><Relationship Id="rId5" Target="../media/image8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9F9">
                <a:alpha val="100000"/>
              </a:srgbClr>
            </a:gs>
            <a:gs pos="50000">
              <a:srgbClr val="FFF9F9">
                <a:alpha val="73500"/>
              </a:srgbClr>
            </a:gs>
            <a:gs pos="100000">
              <a:srgbClr val="81CEEF">
                <a:alpha val="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8115817" y="478561"/>
            <a:ext cx="3933111" cy="5423011"/>
            <a:chOff x="0" y="0"/>
            <a:chExt cx="8854150" cy="12208185"/>
          </a:xfrm>
        </p:grpSpPr>
        <p:sp>
          <p:nvSpPr>
            <p:cNvPr name="Freeform 3" id="3"/>
            <p:cNvSpPr/>
            <p:nvPr/>
          </p:nvSpPr>
          <p:spPr>
            <a:xfrm flipH="false" flipV="false" rot="0">
              <a:off x="0" y="0"/>
              <a:ext cx="8854149" cy="12147902"/>
            </a:xfrm>
            <a:custGeom>
              <a:avLst/>
              <a:gdLst/>
              <a:ahLst/>
              <a:cxnLst/>
              <a:rect r="r" b="b" t="t" l="l"/>
              <a:pathLst>
                <a:path h="12147902" w="8854149">
                  <a:moveTo>
                    <a:pt x="0" y="1049904"/>
                  </a:moveTo>
                  <a:lnTo>
                    <a:pt x="0" y="7600816"/>
                  </a:lnTo>
                  <a:cubicBezTo>
                    <a:pt x="0" y="7945086"/>
                    <a:pt x="205702" y="8269824"/>
                    <a:pt x="554502" y="8465155"/>
                  </a:cubicBezTo>
                  <a:lnTo>
                    <a:pt x="6841843" y="12020179"/>
                  </a:lnTo>
                  <a:cubicBezTo>
                    <a:pt x="7691484" y="12360585"/>
                    <a:pt x="8854149" y="12003088"/>
                    <a:pt x="8854149" y="11155839"/>
                  </a:cubicBezTo>
                  <a:lnTo>
                    <a:pt x="8854149" y="1049904"/>
                  </a:lnTo>
                  <a:cubicBezTo>
                    <a:pt x="8854149" y="468794"/>
                    <a:pt x="8278779" y="0"/>
                    <a:pt x="7572236" y="0"/>
                  </a:cubicBezTo>
                  <a:lnTo>
                    <a:pt x="1281914" y="0"/>
                  </a:lnTo>
                  <a:cubicBezTo>
                    <a:pt x="575371" y="0"/>
                    <a:pt x="0" y="471236"/>
                    <a:pt x="0" y="1049904"/>
                  </a:cubicBezTo>
                  <a:close/>
                </a:path>
              </a:pathLst>
            </a:custGeom>
            <a:blipFill>
              <a:blip r:embed="rId2"/>
              <a:stretch>
                <a:fillRect l="-52141" t="-8975" r="-48116" b="-495"/>
              </a:stretch>
            </a:blipFill>
          </p:spPr>
        </p:sp>
      </p:grpSp>
      <p:grpSp>
        <p:nvGrpSpPr>
          <p:cNvPr name="Group 4" id="4"/>
          <p:cNvGrpSpPr/>
          <p:nvPr/>
        </p:nvGrpSpPr>
        <p:grpSpPr>
          <a:xfrm rot="5400000">
            <a:off x="15206007" y="1950100"/>
            <a:ext cx="4453867" cy="1747654"/>
            <a:chOff x="0" y="0"/>
            <a:chExt cx="1379752" cy="541401"/>
          </a:xfrm>
        </p:grpSpPr>
        <p:sp>
          <p:nvSpPr>
            <p:cNvPr name="Freeform 5" id="5"/>
            <p:cNvSpPr/>
            <p:nvPr/>
          </p:nvSpPr>
          <p:spPr>
            <a:xfrm flipH="false" flipV="false" rot="0">
              <a:off x="0" y="0"/>
              <a:ext cx="1379752" cy="541401"/>
            </a:xfrm>
            <a:custGeom>
              <a:avLst/>
              <a:gdLst/>
              <a:ahLst/>
              <a:cxnLst/>
              <a:rect r="r" b="b" t="t" l="l"/>
              <a:pathLst>
                <a:path h="541401" w="1379752">
                  <a:moveTo>
                    <a:pt x="173825" y="0"/>
                  </a:moveTo>
                  <a:lnTo>
                    <a:pt x="1205927" y="0"/>
                  </a:lnTo>
                  <a:cubicBezTo>
                    <a:pt x="1301928" y="0"/>
                    <a:pt x="1379752" y="77824"/>
                    <a:pt x="1379752" y="173825"/>
                  </a:cubicBezTo>
                  <a:lnTo>
                    <a:pt x="1379752" y="367577"/>
                  </a:lnTo>
                  <a:cubicBezTo>
                    <a:pt x="1379752" y="463577"/>
                    <a:pt x="1301928" y="541401"/>
                    <a:pt x="1205927" y="541401"/>
                  </a:cubicBezTo>
                  <a:lnTo>
                    <a:pt x="173825" y="541401"/>
                  </a:lnTo>
                  <a:cubicBezTo>
                    <a:pt x="77824" y="541401"/>
                    <a:pt x="0" y="463577"/>
                    <a:pt x="0" y="367577"/>
                  </a:cubicBezTo>
                  <a:lnTo>
                    <a:pt x="0" y="173825"/>
                  </a:lnTo>
                  <a:cubicBezTo>
                    <a:pt x="0" y="77824"/>
                    <a:pt x="77824" y="0"/>
                    <a:pt x="173825" y="0"/>
                  </a:cubicBezTo>
                  <a:close/>
                </a:path>
              </a:pathLst>
            </a:custGeom>
            <a:gradFill rotWithShape="true">
              <a:gsLst>
                <a:gs pos="0">
                  <a:srgbClr val="E5FEFF">
                    <a:alpha val="100000"/>
                  </a:srgbClr>
                </a:gs>
                <a:gs pos="100000">
                  <a:srgbClr val="0051BD">
                    <a:alpha val="100000"/>
                  </a:srgbClr>
                </a:gs>
              </a:gsLst>
              <a:lin ang="0"/>
            </a:gradFill>
          </p:spPr>
        </p:sp>
        <p:sp>
          <p:nvSpPr>
            <p:cNvPr name="TextBox 6" id="6"/>
            <p:cNvSpPr txBox="true"/>
            <p:nvPr/>
          </p:nvSpPr>
          <p:spPr>
            <a:xfrm>
              <a:off x="0" y="-38100"/>
              <a:ext cx="1379752" cy="579501"/>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2253759" y="401072"/>
            <a:ext cx="5376277" cy="7513711"/>
            <a:chOff x="0" y="0"/>
            <a:chExt cx="4507230" cy="6299158"/>
          </a:xfrm>
        </p:grpSpPr>
        <p:sp>
          <p:nvSpPr>
            <p:cNvPr name="Freeform 8" id="8"/>
            <p:cNvSpPr/>
            <p:nvPr/>
          </p:nvSpPr>
          <p:spPr>
            <a:xfrm flipH="false" flipV="false" rot="0">
              <a:off x="0" y="0"/>
              <a:ext cx="4505960" cy="6299158"/>
            </a:xfrm>
            <a:custGeom>
              <a:avLst/>
              <a:gdLst/>
              <a:ahLst/>
              <a:cxnLst/>
              <a:rect r="r" b="b" t="t" l="l"/>
              <a:pathLst>
                <a:path h="6299158" w="4505960">
                  <a:moveTo>
                    <a:pt x="0" y="556846"/>
                  </a:moveTo>
                  <a:lnTo>
                    <a:pt x="0" y="3929415"/>
                  </a:lnTo>
                  <a:cubicBezTo>
                    <a:pt x="0" y="4238074"/>
                    <a:pt x="252730" y="4487520"/>
                    <a:pt x="562610" y="4486261"/>
                  </a:cubicBezTo>
                  <a:cubicBezTo>
                    <a:pt x="873760" y="4485001"/>
                    <a:pt x="1126490" y="4735707"/>
                    <a:pt x="1125220" y="5044366"/>
                  </a:cubicBezTo>
                  <a:lnTo>
                    <a:pt x="1123950" y="5741053"/>
                  </a:lnTo>
                  <a:cubicBezTo>
                    <a:pt x="1123950" y="6049712"/>
                    <a:pt x="1375410" y="6299158"/>
                    <a:pt x="1685290" y="6299158"/>
                  </a:cubicBezTo>
                  <a:lnTo>
                    <a:pt x="3944620" y="6299158"/>
                  </a:lnTo>
                  <a:cubicBezTo>
                    <a:pt x="4254500" y="6299158"/>
                    <a:pt x="4505960" y="6049712"/>
                    <a:pt x="4505960" y="5742313"/>
                  </a:cubicBezTo>
                  <a:lnTo>
                    <a:pt x="4505960" y="2658245"/>
                  </a:lnTo>
                  <a:cubicBezTo>
                    <a:pt x="4505960" y="2474309"/>
                    <a:pt x="4414520" y="2302972"/>
                    <a:pt x="4262120" y="2199666"/>
                  </a:cubicBezTo>
                  <a:lnTo>
                    <a:pt x="1184910" y="98267"/>
                  </a:lnTo>
                  <a:cubicBezTo>
                    <a:pt x="1090930" y="34015"/>
                    <a:pt x="980440" y="0"/>
                    <a:pt x="866140" y="0"/>
                  </a:cubicBezTo>
                  <a:lnTo>
                    <a:pt x="561340" y="0"/>
                  </a:lnTo>
                  <a:cubicBezTo>
                    <a:pt x="251460" y="0"/>
                    <a:pt x="0" y="249447"/>
                    <a:pt x="0" y="556846"/>
                  </a:cubicBezTo>
                  <a:close/>
                </a:path>
              </a:pathLst>
            </a:custGeom>
            <a:blipFill>
              <a:blip r:embed="rId3"/>
              <a:stretch>
                <a:fillRect l="-43197" t="0" r="-43197" b="0"/>
              </a:stretch>
            </a:blipFill>
          </p:spPr>
        </p:sp>
      </p:grpSp>
      <p:grpSp>
        <p:nvGrpSpPr>
          <p:cNvPr name="Group 9" id="9"/>
          <p:cNvGrpSpPr/>
          <p:nvPr/>
        </p:nvGrpSpPr>
        <p:grpSpPr>
          <a:xfrm rot="0">
            <a:off x="14744802" y="-2132864"/>
            <a:ext cx="2688139" cy="4643358"/>
            <a:chOff x="0" y="0"/>
            <a:chExt cx="3944163" cy="6812952"/>
          </a:xfrm>
        </p:grpSpPr>
        <p:sp>
          <p:nvSpPr>
            <p:cNvPr name="Freeform 10" id="10"/>
            <p:cNvSpPr/>
            <p:nvPr/>
          </p:nvSpPr>
          <p:spPr>
            <a:xfrm flipH="false" flipV="false" rot="0">
              <a:off x="0" y="0"/>
              <a:ext cx="3944163" cy="6808098"/>
            </a:xfrm>
            <a:custGeom>
              <a:avLst/>
              <a:gdLst/>
              <a:ahLst/>
              <a:cxnLst/>
              <a:rect r="r" b="b" t="t" l="l"/>
              <a:pathLst>
                <a:path h="6808098" w="3944163">
                  <a:moveTo>
                    <a:pt x="0" y="585914"/>
                  </a:moveTo>
                  <a:lnTo>
                    <a:pt x="0" y="4241743"/>
                  </a:lnTo>
                  <a:cubicBezTo>
                    <a:pt x="0" y="4433869"/>
                    <a:pt x="91632" y="4615093"/>
                    <a:pt x="247008" y="4724100"/>
                  </a:cubicBezTo>
                  <a:lnTo>
                    <a:pt x="3047762" y="6708032"/>
                  </a:lnTo>
                  <a:cubicBezTo>
                    <a:pt x="3426242" y="6965352"/>
                    <a:pt x="3944163" y="6698494"/>
                    <a:pt x="3944163" y="6225675"/>
                  </a:cubicBezTo>
                  <a:lnTo>
                    <a:pt x="3944163" y="585914"/>
                  </a:lnTo>
                  <a:cubicBezTo>
                    <a:pt x="3944163" y="261617"/>
                    <a:pt x="3687859" y="0"/>
                    <a:pt x="3373122" y="0"/>
                  </a:cubicBezTo>
                  <a:lnTo>
                    <a:pt x="571040" y="0"/>
                  </a:lnTo>
                  <a:cubicBezTo>
                    <a:pt x="256304" y="0"/>
                    <a:pt x="0" y="262980"/>
                    <a:pt x="0" y="585914"/>
                  </a:cubicBezTo>
                  <a:close/>
                </a:path>
              </a:pathLst>
            </a:custGeom>
            <a:blipFill>
              <a:blip r:embed="rId4"/>
              <a:stretch>
                <a:fillRect l="-103556" t="-10" r="-103556" b="-70"/>
              </a:stretch>
            </a:blipFill>
          </p:spPr>
        </p:sp>
      </p:grpSp>
      <p:grpSp>
        <p:nvGrpSpPr>
          <p:cNvPr name="Group 11" id="11"/>
          <p:cNvGrpSpPr/>
          <p:nvPr/>
        </p:nvGrpSpPr>
        <p:grpSpPr>
          <a:xfrm rot="5400000">
            <a:off x="6994235" y="1628386"/>
            <a:ext cx="2243164" cy="880196"/>
            <a:chOff x="0" y="0"/>
            <a:chExt cx="694904" cy="272674"/>
          </a:xfrm>
        </p:grpSpPr>
        <p:sp>
          <p:nvSpPr>
            <p:cNvPr name="Freeform 12" id="12"/>
            <p:cNvSpPr/>
            <p:nvPr/>
          </p:nvSpPr>
          <p:spPr>
            <a:xfrm flipH="false" flipV="false" rot="0">
              <a:off x="0" y="0"/>
              <a:ext cx="694904" cy="272674"/>
            </a:xfrm>
            <a:custGeom>
              <a:avLst/>
              <a:gdLst/>
              <a:ahLst/>
              <a:cxnLst/>
              <a:rect r="r" b="b" t="t" l="l"/>
              <a:pathLst>
                <a:path h="272674" w="694904">
                  <a:moveTo>
                    <a:pt x="136337" y="0"/>
                  </a:moveTo>
                  <a:lnTo>
                    <a:pt x="558567" y="0"/>
                  </a:lnTo>
                  <a:cubicBezTo>
                    <a:pt x="594726" y="0"/>
                    <a:pt x="629404" y="14364"/>
                    <a:pt x="654972" y="39932"/>
                  </a:cubicBezTo>
                  <a:cubicBezTo>
                    <a:pt x="680540" y="65500"/>
                    <a:pt x="694904" y="100178"/>
                    <a:pt x="694904" y="136337"/>
                  </a:cubicBezTo>
                  <a:lnTo>
                    <a:pt x="694904" y="136337"/>
                  </a:lnTo>
                  <a:cubicBezTo>
                    <a:pt x="694904" y="172496"/>
                    <a:pt x="680540" y="207173"/>
                    <a:pt x="654972" y="232741"/>
                  </a:cubicBezTo>
                  <a:cubicBezTo>
                    <a:pt x="629404" y="258309"/>
                    <a:pt x="594726" y="272674"/>
                    <a:pt x="558567" y="272674"/>
                  </a:cubicBezTo>
                  <a:lnTo>
                    <a:pt x="136337" y="272674"/>
                  </a:lnTo>
                  <a:cubicBezTo>
                    <a:pt x="100178" y="272674"/>
                    <a:pt x="65500" y="258309"/>
                    <a:pt x="39932" y="232741"/>
                  </a:cubicBezTo>
                  <a:cubicBezTo>
                    <a:pt x="14364" y="207173"/>
                    <a:pt x="0" y="172496"/>
                    <a:pt x="0" y="136337"/>
                  </a:cubicBezTo>
                  <a:lnTo>
                    <a:pt x="0" y="136337"/>
                  </a:lnTo>
                  <a:cubicBezTo>
                    <a:pt x="0" y="100178"/>
                    <a:pt x="14364" y="65500"/>
                    <a:pt x="39932" y="39932"/>
                  </a:cubicBezTo>
                  <a:cubicBezTo>
                    <a:pt x="65500" y="14364"/>
                    <a:pt x="100178" y="0"/>
                    <a:pt x="136337" y="0"/>
                  </a:cubicBezTo>
                  <a:close/>
                </a:path>
              </a:pathLst>
            </a:custGeom>
            <a:gradFill rotWithShape="true">
              <a:gsLst>
                <a:gs pos="0">
                  <a:srgbClr val="E5FEFF">
                    <a:alpha val="100000"/>
                  </a:srgbClr>
                </a:gs>
                <a:gs pos="100000">
                  <a:srgbClr val="0051BD">
                    <a:alpha val="100000"/>
                  </a:srgbClr>
                </a:gs>
              </a:gsLst>
              <a:lin ang="0"/>
            </a:gradFill>
          </p:spPr>
        </p:sp>
        <p:sp>
          <p:nvSpPr>
            <p:cNvPr name="TextBox 13" id="13"/>
            <p:cNvSpPr txBox="true"/>
            <p:nvPr/>
          </p:nvSpPr>
          <p:spPr>
            <a:xfrm>
              <a:off x="0" y="-38100"/>
              <a:ext cx="694904" cy="31077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344732" y="9372797"/>
            <a:ext cx="1177269" cy="117726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DE59">
                    <a:alpha val="100000"/>
                  </a:srgbClr>
                </a:gs>
                <a:gs pos="100000">
                  <a:srgbClr val="FF914D">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832537" y="1280078"/>
            <a:ext cx="2976854" cy="788406"/>
            <a:chOff x="0" y="0"/>
            <a:chExt cx="784027" cy="207646"/>
          </a:xfrm>
        </p:grpSpPr>
        <p:sp>
          <p:nvSpPr>
            <p:cNvPr name="Freeform 18" id="18"/>
            <p:cNvSpPr/>
            <p:nvPr/>
          </p:nvSpPr>
          <p:spPr>
            <a:xfrm flipH="false" flipV="false" rot="0">
              <a:off x="0" y="0"/>
              <a:ext cx="784027" cy="207646"/>
            </a:xfrm>
            <a:custGeom>
              <a:avLst/>
              <a:gdLst/>
              <a:ahLst/>
              <a:cxnLst/>
              <a:rect r="r" b="b" t="t" l="l"/>
              <a:pathLst>
                <a:path h="207646" w="784027">
                  <a:moveTo>
                    <a:pt x="103823" y="0"/>
                  </a:moveTo>
                  <a:lnTo>
                    <a:pt x="680204" y="0"/>
                  </a:lnTo>
                  <a:cubicBezTo>
                    <a:pt x="737544" y="0"/>
                    <a:pt x="784027" y="46483"/>
                    <a:pt x="784027" y="103823"/>
                  </a:cubicBezTo>
                  <a:lnTo>
                    <a:pt x="784027" y="103823"/>
                  </a:lnTo>
                  <a:cubicBezTo>
                    <a:pt x="784027" y="131359"/>
                    <a:pt x="773089" y="157766"/>
                    <a:pt x="753618" y="177237"/>
                  </a:cubicBezTo>
                  <a:cubicBezTo>
                    <a:pt x="734148" y="196708"/>
                    <a:pt x="707740" y="207646"/>
                    <a:pt x="680204" y="207646"/>
                  </a:cubicBezTo>
                  <a:lnTo>
                    <a:pt x="103823" y="207646"/>
                  </a:lnTo>
                  <a:cubicBezTo>
                    <a:pt x="46483" y="207646"/>
                    <a:pt x="0" y="161163"/>
                    <a:pt x="0" y="103823"/>
                  </a:cubicBezTo>
                  <a:lnTo>
                    <a:pt x="0" y="103823"/>
                  </a:lnTo>
                  <a:cubicBezTo>
                    <a:pt x="0" y="46483"/>
                    <a:pt x="46483" y="0"/>
                    <a:pt x="103823" y="0"/>
                  </a:cubicBezTo>
                  <a:close/>
                </a:path>
              </a:pathLst>
            </a:custGeom>
            <a:solidFill>
              <a:srgbClr val="FFD116"/>
            </a:solidFill>
          </p:spPr>
        </p:sp>
        <p:sp>
          <p:nvSpPr>
            <p:cNvPr name="TextBox 19" id="19"/>
            <p:cNvSpPr txBox="true"/>
            <p:nvPr/>
          </p:nvSpPr>
          <p:spPr>
            <a:xfrm>
              <a:off x="0" y="-66675"/>
              <a:ext cx="784027" cy="274321"/>
            </a:xfrm>
            <a:prstGeom prst="rect">
              <a:avLst/>
            </a:prstGeom>
          </p:spPr>
          <p:txBody>
            <a:bodyPr anchor="ctr" rtlCol="false" tIns="50800" lIns="50800" bIns="50800" rIns="50800"/>
            <a:lstStyle/>
            <a:p>
              <a:pPr algn="ctr">
                <a:lnSpc>
                  <a:spcPts val="5039"/>
                </a:lnSpc>
                <a:spcBef>
                  <a:spcPct val="0"/>
                </a:spcBef>
              </a:pPr>
              <a:r>
                <a:rPr lang="en-US" b="true" sz="3599">
                  <a:solidFill>
                    <a:srgbClr val="000000"/>
                  </a:solidFill>
                  <a:latin typeface="Canva Sans Bold"/>
                  <a:ea typeface="Canva Sans Bold"/>
                  <a:cs typeface="Canva Sans Bold"/>
                  <a:sym typeface="Canva Sans Bold"/>
                </a:rPr>
                <a:t>NHÓM 10</a:t>
              </a:r>
            </a:p>
          </p:txBody>
        </p:sp>
      </p:grpSp>
      <p:grpSp>
        <p:nvGrpSpPr>
          <p:cNvPr name="Group 20" id="20"/>
          <p:cNvGrpSpPr/>
          <p:nvPr/>
        </p:nvGrpSpPr>
        <p:grpSpPr>
          <a:xfrm rot="5400000">
            <a:off x="8960902" y="8025910"/>
            <a:ext cx="4903252" cy="3157432"/>
            <a:chOff x="0" y="0"/>
            <a:chExt cx="1291391" cy="831587"/>
          </a:xfrm>
        </p:grpSpPr>
        <p:sp>
          <p:nvSpPr>
            <p:cNvPr name="Freeform 21" id="21"/>
            <p:cNvSpPr/>
            <p:nvPr/>
          </p:nvSpPr>
          <p:spPr>
            <a:xfrm flipH="false" flipV="false" rot="0">
              <a:off x="0" y="0"/>
              <a:ext cx="1291391" cy="831587"/>
            </a:xfrm>
            <a:custGeom>
              <a:avLst/>
              <a:gdLst/>
              <a:ahLst/>
              <a:cxnLst/>
              <a:rect r="r" b="b" t="t" l="l"/>
              <a:pathLst>
                <a:path h="831587" w="1291391">
                  <a:moveTo>
                    <a:pt x="157894" y="0"/>
                  </a:moveTo>
                  <a:lnTo>
                    <a:pt x="1133498" y="0"/>
                  </a:lnTo>
                  <a:cubicBezTo>
                    <a:pt x="1175374" y="0"/>
                    <a:pt x="1215535" y="16635"/>
                    <a:pt x="1245146" y="46246"/>
                  </a:cubicBezTo>
                  <a:cubicBezTo>
                    <a:pt x="1274756" y="75857"/>
                    <a:pt x="1291391" y="116018"/>
                    <a:pt x="1291391" y="157894"/>
                  </a:cubicBezTo>
                  <a:lnTo>
                    <a:pt x="1291391" y="673693"/>
                  </a:lnTo>
                  <a:cubicBezTo>
                    <a:pt x="1291391" y="715569"/>
                    <a:pt x="1274756" y="755730"/>
                    <a:pt x="1245146" y="785341"/>
                  </a:cubicBezTo>
                  <a:cubicBezTo>
                    <a:pt x="1215535" y="814952"/>
                    <a:pt x="1175374" y="831587"/>
                    <a:pt x="1133498" y="831587"/>
                  </a:cubicBezTo>
                  <a:lnTo>
                    <a:pt x="157894" y="831587"/>
                  </a:lnTo>
                  <a:cubicBezTo>
                    <a:pt x="116018" y="831587"/>
                    <a:pt x="75857" y="814952"/>
                    <a:pt x="46246" y="785341"/>
                  </a:cubicBezTo>
                  <a:cubicBezTo>
                    <a:pt x="16635" y="755730"/>
                    <a:pt x="0" y="715569"/>
                    <a:pt x="0" y="673693"/>
                  </a:cubicBezTo>
                  <a:lnTo>
                    <a:pt x="0" y="157894"/>
                  </a:lnTo>
                  <a:cubicBezTo>
                    <a:pt x="0" y="116018"/>
                    <a:pt x="16635" y="75857"/>
                    <a:pt x="46246" y="46246"/>
                  </a:cubicBezTo>
                  <a:cubicBezTo>
                    <a:pt x="75857" y="16635"/>
                    <a:pt x="116018" y="0"/>
                    <a:pt x="157894" y="0"/>
                  </a:cubicBezTo>
                  <a:close/>
                </a:path>
              </a:pathLst>
            </a:custGeom>
            <a:gradFill rotWithShape="true">
              <a:gsLst>
                <a:gs pos="0">
                  <a:srgbClr val="E5FEFF">
                    <a:alpha val="100000"/>
                  </a:srgbClr>
                </a:gs>
                <a:gs pos="100000">
                  <a:srgbClr val="0051BD">
                    <a:alpha val="100000"/>
                  </a:srgbClr>
                </a:gs>
              </a:gsLst>
              <a:lin ang="0"/>
            </a:gradFill>
          </p:spPr>
        </p:sp>
        <p:sp>
          <p:nvSpPr>
            <p:cNvPr name="TextBox 22" id="22"/>
            <p:cNvSpPr txBox="true"/>
            <p:nvPr/>
          </p:nvSpPr>
          <p:spPr>
            <a:xfrm>
              <a:off x="0" y="-38100"/>
              <a:ext cx="1291391" cy="869687"/>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8161758" y="8899279"/>
            <a:ext cx="937660" cy="473518"/>
          </a:xfrm>
          <a:custGeom>
            <a:avLst/>
            <a:gdLst/>
            <a:ahLst/>
            <a:cxnLst/>
            <a:rect r="r" b="b" t="t" l="l"/>
            <a:pathLst>
              <a:path h="473518" w="937660">
                <a:moveTo>
                  <a:pt x="0" y="0"/>
                </a:moveTo>
                <a:lnTo>
                  <a:pt x="937660" y="0"/>
                </a:lnTo>
                <a:lnTo>
                  <a:pt x="937660" y="473518"/>
                </a:lnTo>
                <a:lnTo>
                  <a:pt x="0" y="4735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832537" y="2652477"/>
            <a:ext cx="10383828" cy="5208365"/>
          </a:xfrm>
          <a:prstGeom prst="rect">
            <a:avLst/>
          </a:prstGeom>
        </p:spPr>
        <p:txBody>
          <a:bodyPr anchor="t" rtlCol="false" tIns="0" lIns="0" bIns="0" rIns="0">
            <a:spAutoFit/>
          </a:bodyPr>
          <a:lstStyle/>
          <a:p>
            <a:pPr algn="l">
              <a:lnSpc>
                <a:spcPts val="10355"/>
              </a:lnSpc>
            </a:pPr>
            <a:r>
              <a:rPr lang="en-US" sz="7397">
                <a:solidFill>
                  <a:srgbClr val="001847"/>
                </a:solidFill>
                <a:latin typeface="SVN-Neutraface 2"/>
                <a:ea typeface="SVN-Neutraface 2"/>
                <a:cs typeface="SVN-Neutraface 2"/>
                <a:sym typeface="SVN-Neutraface 2"/>
              </a:rPr>
              <a:t>HỆ THỐNG IOT</a:t>
            </a:r>
          </a:p>
          <a:p>
            <a:pPr algn="l">
              <a:lnSpc>
                <a:spcPts val="10355"/>
              </a:lnSpc>
            </a:pPr>
            <a:r>
              <a:rPr lang="en-US" sz="7397">
                <a:solidFill>
                  <a:srgbClr val="001847"/>
                </a:solidFill>
                <a:latin typeface="SVN-Neutraface 2"/>
                <a:ea typeface="SVN-Neutraface 2"/>
                <a:cs typeface="SVN-Neutraface 2"/>
                <a:sym typeface="SVN-Neutraface 2"/>
              </a:rPr>
              <a:t>THÔNG MINH </a:t>
            </a:r>
          </a:p>
          <a:p>
            <a:pPr algn="l">
              <a:lnSpc>
                <a:spcPts val="10355"/>
              </a:lnSpc>
            </a:pPr>
            <a:r>
              <a:rPr lang="en-US" sz="7397">
                <a:solidFill>
                  <a:srgbClr val="001847"/>
                </a:solidFill>
                <a:latin typeface="SVN-Neutraface 2"/>
                <a:ea typeface="SVN-Neutraface 2"/>
                <a:cs typeface="SVN-Neutraface 2"/>
                <a:sym typeface="SVN-Neutraface 2"/>
              </a:rPr>
              <a:t>TƯƠNG TÁC BẰNG GIỌNG NÓI</a:t>
            </a:r>
          </a:p>
        </p:txBody>
      </p:sp>
      <p:sp>
        <p:nvSpPr>
          <p:cNvPr name="TextBox 25" id="25"/>
          <p:cNvSpPr txBox="true"/>
          <p:nvPr/>
        </p:nvSpPr>
        <p:spPr>
          <a:xfrm rot="0">
            <a:off x="1028700" y="8680554"/>
            <a:ext cx="4080744" cy="455484"/>
          </a:xfrm>
          <a:prstGeom prst="rect">
            <a:avLst/>
          </a:prstGeom>
        </p:spPr>
        <p:txBody>
          <a:bodyPr anchor="t" rtlCol="false" tIns="0" lIns="0" bIns="0" rIns="0">
            <a:spAutoFit/>
          </a:bodyPr>
          <a:lstStyle/>
          <a:p>
            <a:pPr algn="l" marL="0" indent="0" lvl="0">
              <a:lnSpc>
                <a:spcPts val="3769"/>
              </a:lnSpc>
              <a:spcBef>
                <a:spcPct val="0"/>
              </a:spcBef>
            </a:pPr>
            <a:r>
              <a:rPr lang="en-US" sz="2692" spc="169">
                <a:solidFill>
                  <a:srgbClr val="1A2C6B"/>
                </a:solidFill>
                <a:latin typeface="Garet"/>
                <a:ea typeface="Garet"/>
                <a:cs typeface="Garet"/>
                <a:sym typeface="Garet"/>
              </a:rPr>
              <a:t>Date: 19/11/2025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AFD"/>
        </a:solidFill>
      </p:bgPr>
    </p:bg>
    <p:spTree>
      <p:nvGrpSpPr>
        <p:cNvPr id="1" name=""/>
        <p:cNvGrpSpPr/>
        <p:nvPr/>
      </p:nvGrpSpPr>
      <p:grpSpPr>
        <a:xfrm>
          <a:off x="0" y="0"/>
          <a:ext cx="0" cy="0"/>
          <a:chOff x="0" y="0"/>
          <a:chExt cx="0" cy="0"/>
        </a:xfrm>
      </p:grpSpPr>
      <p:grpSp>
        <p:nvGrpSpPr>
          <p:cNvPr name="Group 2" id="2"/>
          <p:cNvGrpSpPr/>
          <p:nvPr/>
        </p:nvGrpSpPr>
        <p:grpSpPr>
          <a:xfrm rot="0">
            <a:off x="4839001" y="-3985463"/>
            <a:ext cx="13578314" cy="17488782"/>
            <a:chOff x="0" y="0"/>
            <a:chExt cx="989897" cy="1274980"/>
          </a:xfrm>
        </p:grpSpPr>
        <p:sp>
          <p:nvSpPr>
            <p:cNvPr name="Freeform 3" id="3"/>
            <p:cNvSpPr/>
            <p:nvPr/>
          </p:nvSpPr>
          <p:spPr>
            <a:xfrm flipH="false" flipV="false" rot="0">
              <a:off x="0" y="0"/>
              <a:ext cx="989897" cy="1274980"/>
            </a:xfrm>
            <a:custGeom>
              <a:avLst/>
              <a:gdLst/>
              <a:ahLst/>
              <a:cxnLst/>
              <a:rect r="r" b="b" t="t" l="l"/>
              <a:pathLst>
                <a:path h="1274980" w="989897">
                  <a:moveTo>
                    <a:pt x="28508" y="0"/>
                  </a:moveTo>
                  <a:lnTo>
                    <a:pt x="961388" y="0"/>
                  </a:lnTo>
                  <a:cubicBezTo>
                    <a:pt x="968949" y="0"/>
                    <a:pt x="976200" y="3004"/>
                    <a:pt x="981547" y="8350"/>
                  </a:cubicBezTo>
                  <a:cubicBezTo>
                    <a:pt x="986893" y="13696"/>
                    <a:pt x="989897" y="20948"/>
                    <a:pt x="989897" y="28508"/>
                  </a:cubicBezTo>
                  <a:lnTo>
                    <a:pt x="989897" y="1246472"/>
                  </a:lnTo>
                  <a:cubicBezTo>
                    <a:pt x="989897" y="1254033"/>
                    <a:pt x="986893" y="1261284"/>
                    <a:pt x="981547" y="1266631"/>
                  </a:cubicBezTo>
                  <a:cubicBezTo>
                    <a:pt x="976200" y="1271977"/>
                    <a:pt x="968949" y="1274980"/>
                    <a:pt x="961388" y="1274980"/>
                  </a:cubicBezTo>
                  <a:lnTo>
                    <a:pt x="28508" y="1274980"/>
                  </a:lnTo>
                  <a:cubicBezTo>
                    <a:pt x="12764" y="1274980"/>
                    <a:pt x="0" y="1262217"/>
                    <a:pt x="0" y="1246472"/>
                  </a:cubicBezTo>
                  <a:lnTo>
                    <a:pt x="0" y="28508"/>
                  </a:lnTo>
                  <a:cubicBezTo>
                    <a:pt x="0" y="20948"/>
                    <a:pt x="3004" y="13696"/>
                    <a:pt x="8350" y="8350"/>
                  </a:cubicBezTo>
                  <a:cubicBezTo>
                    <a:pt x="13696" y="3004"/>
                    <a:pt x="20948" y="0"/>
                    <a:pt x="28508" y="0"/>
                  </a:cubicBezTo>
                  <a:close/>
                </a:path>
              </a:pathLst>
            </a:custGeom>
            <a:blipFill>
              <a:blip r:embed="rId2">
                <a:alphaModFix amt="15000"/>
              </a:blip>
              <a:stretch>
                <a:fillRect l="-18186" t="0" r="-75133" b="0"/>
              </a:stretch>
            </a:blipFill>
          </p:spPr>
        </p:sp>
      </p:grpSp>
      <p:grpSp>
        <p:nvGrpSpPr>
          <p:cNvPr name="Group 4" id="4"/>
          <p:cNvGrpSpPr/>
          <p:nvPr/>
        </p:nvGrpSpPr>
        <p:grpSpPr>
          <a:xfrm rot="0">
            <a:off x="-589438" y="-529409"/>
            <a:ext cx="5639104" cy="11526029"/>
            <a:chOff x="0" y="0"/>
            <a:chExt cx="1485196" cy="3035662"/>
          </a:xfrm>
        </p:grpSpPr>
        <p:sp>
          <p:nvSpPr>
            <p:cNvPr name="Freeform 5" id="5"/>
            <p:cNvSpPr/>
            <p:nvPr/>
          </p:nvSpPr>
          <p:spPr>
            <a:xfrm flipH="false" flipV="false" rot="0">
              <a:off x="0" y="0"/>
              <a:ext cx="1485196" cy="3035662"/>
            </a:xfrm>
            <a:custGeom>
              <a:avLst/>
              <a:gdLst/>
              <a:ahLst/>
              <a:cxnLst/>
              <a:rect r="r" b="b" t="t" l="l"/>
              <a:pathLst>
                <a:path h="3035662" w="1485196">
                  <a:moveTo>
                    <a:pt x="0" y="0"/>
                  </a:moveTo>
                  <a:lnTo>
                    <a:pt x="1485196" y="0"/>
                  </a:lnTo>
                  <a:lnTo>
                    <a:pt x="1485196" y="3035662"/>
                  </a:lnTo>
                  <a:lnTo>
                    <a:pt x="0" y="3035662"/>
                  </a:lnTo>
                  <a:close/>
                </a:path>
              </a:pathLst>
            </a:custGeom>
            <a:solidFill>
              <a:srgbClr val="001D86"/>
            </a:solidFill>
          </p:spPr>
        </p:sp>
        <p:sp>
          <p:nvSpPr>
            <p:cNvPr name="TextBox 6" id="6"/>
            <p:cNvSpPr txBox="true"/>
            <p:nvPr/>
          </p:nvSpPr>
          <p:spPr>
            <a:xfrm>
              <a:off x="0" y="-57150"/>
              <a:ext cx="1485196" cy="3092812"/>
            </a:xfrm>
            <a:prstGeom prst="rect">
              <a:avLst/>
            </a:prstGeom>
          </p:spPr>
          <p:txBody>
            <a:bodyPr anchor="ctr" rtlCol="false" tIns="50800" lIns="50800" bIns="50800" rIns="50800"/>
            <a:lstStyle/>
            <a:p>
              <a:pPr algn="ctr">
                <a:lnSpc>
                  <a:spcPts val="3000"/>
                </a:lnSpc>
              </a:pPr>
            </a:p>
          </p:txBody>
        </p:sp>
      </p:grpSp>
      <p:sp>
        <p:nvSpPr>
          <p:cNvPr name="TextBox 7" id="7"/>
          <p:cNvSpPr txBox="true"/>
          <p:nvPr/>
        </p:nvSpPr>
        <p:spPr>
          <a:xfrm rot="0">
            <a:off x="305988" y="544451"/>
            <a:ext cx="4403698" cy="3291693"/>
          </a:xfrm>
          <a:prstGeom prst="rect">
            <a:avLst/>
          </a:prstGeom>
        </p:spPr>
        <p:txBody>
          <a:bodyPr anchor="t" rtlCol="false" tIns="0" lIns="0" bIns="0" rIns="0">
            <a:spAutoFit/>
          </a:bodyPr>
          <a:lstStyle/>
          <a:p>
            <a:pPr algn="ctr">
              <a:lnSpc>
                <a:spcPts val="8808"/>
              </a:lnSpc>
            </a:pPr>
            <a:r>
              <a:rPr lang="en-US" sz="6291">
                <a:solidFill>
                  <a:srgbClr val="FFFFFF"/>
                </a:solidFill>
                <a:latin typeface="Anton"/>
                <a:ea typeface="Anton"/>
                <a:cs typeface="Anton"/>
                <a:sym typeface="Anton"/>
              </a:rPr>
              <a:t>Các công nghệ chủ đạo</a:t>
            </a:r>
          </a:p>
          <a:p>
            <a:pPr algn="ctr">
              <a:lnSpc>
                <a:spcPts val="8808"/>
              </a:lnSpc>
              <a:spcBef>
                <a:spcPct val="0"/>
              </a:spcBef>
            </a:pPr>
          </a:p>
        </p:txBody>
      </p:sp>
      <p:grpSp>
        <p:nvGrpSpPr>
          <p:cNvPr name="Group 8" id="8"/>
          <p:cNvGrpSpPr/>
          <p:nvPr/>
        </p:nvGrpSpPr>
        <p:grpSpPr>
          <a:xfrm rot="0">
            <a:off x="1522463" y="3680530"/>
            <a:ext cx="5210251" cy="3687749"/>
            <a:chOff x="0" y="0"/>
            <a:chExt cx="1372247" cy="971259"/>
          </a:xfrm>
        </p:grpSpPr>
        <p:sp>
          <p:nvSpPr>
            <p:cNvPr name="Freeform 9" id="9"/>
            <p:cNvSpPr/>
            <p:nvPr/>
          </p:nvSpPr>
          <p:spPr>
            <a:xfrm flipH="false" flipV="false" rot="0">
              <a:off x="0" y="0"/>
              <a:ext cx="1372247" cy="971259"/>
            </a:xfrm>
            <a:custGeom>
              <a:avLst/>
              <a:gdLst/>
              <a:ahLst/>
              <a:cxnLst/>
              <a:rect r="r" b="b" t="t" l="l"/>
              <a:pathLst>
                <a:path h="971259" w="1372247">
                  <a:moveTo>
                    <a:pt x="121844" y="0"/>
                  </a:moveTo>
                  <a:lnTo>
                    <a:pt x="1250403" y="0"/>
                  </a:lnTo>
                  <a:cubicBezTo>
                    <a:pt x="1282718" y="0"/>
                    <a:pt x="1313710" y="12837"/>
                    <a:pt x="1336560" y="35687"/>
                  </a:cubicBezTo>
                  <a:cubicBezTo>
                    <a:pt x="1359410" y="58537"/>
                    <a:pt x="1372247" y="89529"/>
                    <a:pt x="1372247" y="121844"/>
                  </a:cubicBezTo>
                  <a:lnTo>
                    <a:pt x="1372247" y="849415"/>
                  </a:lnTo>
                  <a:cubicBezTo>
                    <a:pt x="1372247" y="916708"/>
                    <a:pt x="1317696" y="971259"/>
                    <a:pt x="1250403" y="971259"/>
                  </a:cubicBezTo>
                  <a:lnTo>
                    <a:pt x="121844" y="971259"/>
                  </a:lnTo>
                  <a:cubicBezTo>
                    <a:pt x="54551" y="971259"/>
                    <a:pt x="0" y="916708"/>
                    <a:pt x="0" y="849415"/>
                  </a:cubicBezTo>
                  <a:lnTo>
                    <a:pt x="0" y="121844"/>
                  </a:lnTo>
                  <a:cubicBezTo>
                    <a:pt x="0" y="54551"/>
                    <a:pt x="54551" y="0"/>
                    <a:pt x="121844" y="0"/>
                  </a:cubicBezTo>
                  <a:close/>
                </a:path>
              </a:pathLst>
            </a:custGeom>
            <a:solidFill>
              <a:srgbClr val="C3F3FE"/>
            </a:solidFill>
            <a:ln w="38100" cap="rnd">
              <a:solidFill>
                <a:srgbClr val="000000"/>
              </a:solidFill>
              <a:prstDash val="solid"/>
              <a:round/>
            </a:ln>
          </p:spPr>
        </p:sp>
        <p:sp>
          <p:nvSpPr>
            <p:cNvPr name="TextBox 10" id="10"/>
            <p:cNvSpPr txBox="true"/>
            <p:nvPr/>
          </p:nvSpPr>
          <p:spPr>
            <a:xfrm>
              <a:off x="0" y="-57150"/>
              <a:ext cx="1372247" cy="1028409"/>
            </a:xfrm>
            <a:prstGeom prst="rect">
              <a:avLst/>
            </a:prstGeom>
          </p:spPr>
          <p:txBody>
            <a:bodyPr anchor="ctr" rtlCol="false" tIns="50800" lIns="50800" bIns="50800" rIns="50800"/>
            <a:lstStyle/>
            <a:p>
              <a:pPr algn="ctr">
                <a:lnSpc>
                  <a:spcPts val="3000"/>
                </a:lnSpc>
              </a:pPr>
            </a:p>
          </p:txBody>
        </p:sp>
      </p:grpSp>
      <p:sp>
        <p:nvSpPr>
          <p:cNvPr name="Freeform 11" id="11"/>
          <p:cNvSpPr/>
          <p:nvPr/>
        </p:nvSpPr>
        <p:spPr>
          <a:xfrm flipH="false" flipV="false" rot="0">
            <a:off x="1740863" y="4144838"/>
            <a:ext cx="4773453" cy="2911806"/>
          </a:xfrm>
          <a:custGeom>
            <a:avLst/>
            <a:gdLst/>
            <a:ahLst/>
            <a:cxnLst/>
            <a:rect r="r" b="b" t="t" l="l"/>
            <a:pathLst>
              <a:path h="2911806" w="4773453">
                <a:moveTo>
                  <a:pt x="0" y="0"/>
                </a:moveTo>
                <a:lnTo>
                  <a:pt x="4773452" y="0"/>
                </a:lnTo>
                <a:lnTo>
                  <a:pt x="4773452" y="2911807"/>
                </a:lnTo>
                <a:lnTo>
                  <a:pt x="0" y="2911807"/>
                </a:lnTo>
                <a:lnTo>
                  <a:pt x="0" y="0"/>
                </a:lnTo>
                <a:close/>
              </a:path>
            </a:pathLst>
          </a:custGeom>
          <a:blipFill>
            <a:blip r:embed="rId3"/>
            <a:stretch>
              <a:fillRect l="-32520" t="-57035" r="-40142" b="-15628"/>
            </a:stretch>
          </a:blipFill>
        </p:spPr>
      </p:sp>
      <p:grpSp>
        <p:nvGrpSpPr>
          <p:cNvPr name="Group 12" id="12"/>
          <p:cNvGrpSpPr/>
          <p:nvPr/>
        </p:nvGrpSpPr>
        <p:grpSpPr>
          <a:xfrm rot="0">
            <a:off x="7027042" y="1140866"/>
            <a:ext cx="10481667" cy="2070957"/>
            <a:chOff x="0" y="0"/>
            <a:chExt cx="2760604" cy="545437"/>
          </a:xfrm>
        </p:grpSpPr>
        <p:sp>
          <p:nvSpPr>
            <p:cNvPr name="Freeform 13" id="13"/>
            <p:cNvSpPr/>
            <p:nvPr/>
          </p:nvSpPr>
          <p:spPr>
            <a:xfrm flipH="false" flipV="false" rot="0">
              <a:off x="0" y="0"/>
              <a:ext cx="2760604" cy="545437"/>
            </a:xfrm>
            <a:custGeom>
              <a:avLst/>
              <a:gdLst/>
              <a:ahLst/>
              <a:cxnLst/>
              <a:rect r="r" b="b" t="t" l="l"/>
              <a:pathLst>
                <a:path h="545437" w="2760604">
                  <a:moveTo>
                    <a:pt x="46533" y="0"/>
                  </a:moveTo>
                  <a:lnTo>
                    <a:pt x="2714071" y="0"/>
                  </a:lnTo>
                  <a:cubicBezTo>
                    <a:pt x="2726412" y="0"/>
                    <a:pt x="2738248" y="4903"/>
                    <a:pt x="2746974" y="13629"/>
                  </a:cubicBezTo>
                  <a:cubicBezTo>
                    <a:pt x="2755701" y="22356"/>
                    <a:pt x="2760604" y="34192"/>
                    <a:pt x="2760604" y="46533"/>
                  </a:cubicBezTo>
                  <a:lnTo>
                    <a:pt x="2760604" y="498904"/>
                  </a:lnTo>
                  <a:cubicBezTo>
                    <a:pt x="2760604" y="511246"/>
                    <a:pt x="2755701" y="523081"/>
                    <a:pt x="2746974" y="531808"/>
                  </a:cubicBezTo>
                  <a:cubicBezTo>
                    <a:pt x="2738248" y="540535"/>
                    <a:pt x="2726412" y="545437"/>
                    <a:pt x="2714071" y="545437"/>
                  </a:cubicBezTo>
                  <a:lnTo>
                    <a:pt x="46533" y="545437"/>
                  </a:lnTo>
                  <a:cubicBezTo>
                    <a:pt x="34192" y="545437"/>
                    <a:pt x="22356" y="540535"/>
                    <a:pt x="13629" y="531808"/>
                  </a:cubicBezTo>
                  <a:cubicBezTo>
                    <a:pt x="4903" y="523081"/>
                    <a:pt x="0" y="511246"/>
                    <a:pt x="0" y="498904"/>
                  </a:cubicBezTo>
                  <a:lnTo>
                    <a:pt x="0" y="46533"/>
                  </a:lnTo>
                  <a:cubicBezTo>
                    <a:pt x="0" y="34192"/>
                    <a:pt x="4903" y="22356"/>
                    <a:pt x="13629" y="13629"/>
                  </a:cubicBezTo>
                  <a:cubicBezTo>
                    <a:pt x="22356" y="4903"/>
                    <a:pt x="34192" y="0"/>
                    <a:pt x="46533" y="0"/>
                  </a:cubicBezTo>
                  <a:close/>
                </a:path>
              </a:pathLst>
            </a:custGeom>
            <a:solidFill>
              <a:srgbClr val="001D86"/>
            </a:solidFill>
          </p:spPr>
        </p:sp>
        <p:sp>
          <p:nvSpPr>
            <p:cNvPr name="TextBox 14" id="14"/>
            <p:cNvSpPr txBox="true"/>
            <p:nvPr/>
          </p:nvSpPr>
          <p:spPr>
            <a:xfrm>
              <a:off x="0" y="19050"/>
              <a:ext cx="2760604" cy="526387"/>
            </a:xfrm>
            <a:prstGeom prst="rect">
              <a:avLst/>
            </a:prstGeom>
          </p:spPr>
          <p:txBody>
            <a:bodyPr anchor="ctr" rtlCol="false" tIns="50800" lIns="50800" bIns="50800" rIns="50800"/>
            <a:lstStyle/>
            <a:p>
              <a:pPr algn="ctr">
                <a:lnSpc>
                  <a:spcPts val="2520"/>
                </a:lnSpc>
              </a:pPr>
            </a:p>
          </p:txBody>
        </p:sp>
      </p:grpSp>
      <p:grpSp>
        <p:nvGrpSpPr>
          <p:cNvPr name="Group 15" id="15"/>
          <p:cNvGrpSpPr/>
          <p:nvPr/>
        </p:nvGrpSpPr>
        <p:grpSpPr>
          <a:xfrm rot="0">
            <a:off x="7344976" y="786094"/>
            <a:ext cx="4715233" cy="967040"/>
            <a:chOff x="0" y="0"/>
            <a:chExt cx="1241872" cy="254694"/>
          </a:xfrm>
        </p:grpSpPr>
        <p:sp>
          <p:nvSpPr>
            <p:cNvPr name="Freeform 16" id="16"/>
            <p:cNvSpPr/>
            <p:nvPr/>
          </p:nvSpPr>
          <p:spPr>
            <a:xfrm flipH="false" flipV="false" rot="0">
              <a:off x="0" y="0"/>
              <a:ext cx="1241872" cy="254694"/>
            </a:xfrm>
            <a:custGeom>
              <a:avLst/>
              <a:gdLst/>
              <a:ahLst/>
              <a:cxnLst/>
              <a:rect r="r" b="b" t="t" l="l"/>
              <a:pathLst>
                <a:path h="254694" w="1241872">
                  <a:moveTo>
                    <a:pt x="103439" y="0"/>
                  </a:moveTo>
                  <a:lnTo>
                    <a:pt x="1138433" y="0"/>
                  </a:lnTo>
                  <a:cubicBezTo>
                    <a:pt x="1165866" y="0"/>
                    <a:pt x="1192177" y="10898"/>
                    <a:pt x="1211575" y="30297"/>
                  </a:cubicBezTo>
                  <a:cubicBezTo>
                    <a:pt x="1230974" y="49695"/>
                    <a:pt x="1241872" y="76006"/>
                    <a:pt x="1241872" y="103439"/>
                  </a:cubicBezTo>
                  <a:lnTo>
                    <a:pt x="1241872" y="151254"/>
                  </a:lnTo>
                  <a:cubicBezTo>
                    <a:pt x="1241872" y="178688"/>
                    <a:pt x="1230974" y="204998"/>
                    <a:pt x="1211575" y="224397"/>
                  </a:cubicBezTo>
                  <a:cubicBezTo>
                    <a:pt x="1192177" y="243796"/>
                    <a:pt x="1165866" y="254694"/>
                    <a:pt x="1138433" y="254694"/>
                  </a:cubicBezTo>
                  <a:lnTo>
                    <a:pt x="103439" y="254694"/>
                  </a:lnTo>
                  <a:cubicBezTo>
                    <a:pt x="76006" y="254694"/>
                    <a:pt x="49695" y="243796"/>
                    <a:pt x="30297" y="224397"/>
                  </a:cubicBezTo>
                  <a:cubicBezTo>
                    <a:pt x="10898" y="204998"/>
                    <a:pt x="0" y="178688"/>
                    <a:pt x="0" y="151254"/>
                  </a:cubicBezTo>
                  <a:lnTo>
                    <a:pt x="0" y="103439"/>
                  </a:lnTo>
                  <a:cubicBezTo>
                    <a:pt x="0" y="76006"/>
                    <a:pt x="10898" y="49695"/>
                    <a:pt x="30297" y="30297"/>
                  </a:cubicBezTo>
                  <a:cubicBezTo>
                    <a:pt x="49695" y="10898"/>
                    <a:pt x="76006" y="0"/>
                    <a:pt x="103439" y="0"/>
                  </a:cubicBezTo>
                  <a:close/>
                </a:path>
              </a:pathLst>
            </a:custGeom>
            <a:solidFill>
              <a:srgbClr val="FDCF2E"/>
            </a:solidFill>
          </p:spPr>
        </p:sp>
        <p:sp>
          <p:nvSpPr>
            <p:cNvPr name="TextBox 17" id="17"/>
            <p:cNvSpPr txBox="true"/>
            <p:nvPr/>
          </p:nvSpPr>
          <p:spPr>
            <a:xfrm>
              <a:off x="0" y="19050"/>
              <a:ext cx="1241872" cy="235644"/>
            </a:xfrm>
            <a:prstGeom prst="rect">
              <a:avLst/>
            </a:prstGeom>
          </p:spPr>
          <p:txBody>
            <a:bodyPr anchor="ctr" rtlCol="false" tIns="50800" lIns="50800" bIns="50800" rIns="50800"/>
            <a:lstStyle/>
            <a:p>
              <a:pPr algn="ctr">
                <a:lnSpc>
                  <a:spcPts val="2520"/>
                </a:lnSpc>
              </a:pPr>
            </a:p>
            <a:p>
              <a:pPr algn="ctr">
                <a:lnSpc>
                  <a:spcPts val="2520"/>
                </a:lnSpc>
              </a:pPr>
            </a:p>
          </p:txBody>
        </p:sp>
      </p:grpSp>
      <p:grpSp>
        <p:nvGrpSpPr>
          <p:cNvPr name="Group 18" id="18"/>
          <p:cNvGrpSpPr/>
          <p:nvPr/>
        </p:nvGrpSpPr>
        <p:grpSpPr>
          <a:xfrm rot="0">
            <a:off x="7027042" y="3982553"/>
            <a:ext cx="10066332" cy="2321895"/>
            <a:chOff x="0" y="0"/>
            <a:chExt cx="13421776" cy="3095860"/>
          </a:xfrm>
        </p:grpSpPr>
        <p:grpSp>
          <p:nvGrpSpPr>
            <p:cNvPr name="Group 19" id="19"/>
            <p:cNvGrpSpPr/>
            <p:nvPr/>
          </p:nvGrpSpPr>
          <p:grpSpPr>
            <a:xfrm rot="0">
              <a:off x="0" y="473029"/>
              <a:ext cx="13421776" cy="2622830"/>
              <a:chOff x="0" y="0"/>
              <a:chExt cx="2651215" cy="518090"/>
            </a:xfrm>
          </p:grpSpPr>
          <p:sp>
            <p:nvSpPr>
              <p:cNvPr name="Freeform 20" id="20"/>
              <p:cNvSpPr/>
              <p:nvPr/>
            </p:nvSpPr>
            <p:spPr>
              <a:xfrm flipH="false" flipV="false" rot="0">
                <a:off x="0" y="0"/>
                <a:ext cx="2651215" cy="518090"/>
              </a:xfrm>
              <a:custGeom>
                <a:avLst/>
                <a:gdLst/>
                <a:ahLst/>
                <a:cxnLst/>
                <a:rect r="r" b="b" t="t" l="l"/>
                <a:pathLst>
                  <a:path h="518090" w="2651215">
                    <a:moveTo>
                      <a:pt x="48453" y="0"/>
                    </a:moveTo>
                    <a:lnTo>
                      <a:pt x="2602762" y="0"/>
                    </a:lnTo>
                    <a:cubicBezTo>
                      <a:pt x="2615613" y="0"/>
                      <a:pt x="2627937" y="5105"/>
                      <a:pt x="2637024" y="14191"/>
                    </a:cubicBezTo>
                    <a:cubicBezTo>
                      <a:pt x="2646110" y="23278"/>
                      <a:pt x="2651215" y="35602"/>
                      <a:pt x="2651215" y="48453"/>
                    </a:cubicBezTo>
                    <a:lnTo>
                      <a:pt x="2651215" y="469637"/>
                    </a:lnTo>
                    <a:cubicBezTo>
                      <a:pt x="2651215" y="482488"/>
                      <a:pt x="2646110" y="494812"/>
                      <a:pt x="2637024" y="503899"/>
                    </a:cubicBezTo>
                    <a:cubicBezTo>
                      <a:pt x="2627937" y="512985"/>
                      <a:pt x="2615613" y="518090"/>
                      <a:pt x="2602762" y="518090"/>
                    </a:cubicBezTo>
                    <a:lnTo>
                      <a:pt x="48453" y="518090"/>
                    </a:lnTo>
                    <a:cubicBezTo>
                      <a:pt x="35602" y="518090"/>
                      <a:pt x="23278" y="512985"/>
                      <a:pt x="14191" y="503899"/>
                    </a:cubicBezTo>
                    <a:cubicBezTo>
                      <a:pt x="5105" y="494812"/>
                      <a:pt x="0" y="482488"/>
                      <a:pt x="0" y="469637"/>
                    </a:cubicBezTo>
                    <a:lnTo>
                      <a:pt x="0" y="48453"/>
                    </a:lnTo>
                    <a:cubicBezTo>
                      <a:pt x="0" y="35602"/>
                      <a:pt x="5105" y="23278"/>
                      <a:pt x="14191" y="14191"/>
                    </a:cubicBezTo>
                    <a:cubicBezTo>
                      <a:pt x="23278" y="5105"/>
                      <a:pt x="35602" y="0"/>
                      <a:pt x="48453" y="0"/>
                    </a:cubicBezTo>
                    <a:close/>
                  </a:path>
                </a:pathLst>
              </a:custGeom>
              <a:solidFill>
                <a:srgbClr val="001D86"/>
              </a:solidFill>
            </p:spPr>
          </p:sp>
          <p:sp>
            <p:nvSpPr>
              <p:cNvPr name="TextBox 21" id="21"/>
              <p:cNvSpPr txBox="true"/>
              <p:nvPr/>
            </p:nvSpPr>
            <p:spPr>
              <a:xfrm>
                <a:off x="0" y="19050"/>
                <a:ext cx="2651215" cy="499040"/>
              </a:xfrm>
              <a:prstGeom prst="rect">
                <a:avLst/>
              </a:prstGeom>
            </p:spPr>
            <p:txBody>
              <a:bodyPr anchor="ctr" rtlCol="false" tIns="50800" lIns="50800" bIns="50800" rIns="50800"/>
              <a:lstStyle/>
              <a:p>
                <a:pPr algn="ctr">
                  <a:lnSpc>
                    <a:spcPts val="2520"/>
                  </a:lnSpc>
                </a:pPr>
              </a:p>
            </p:txBody>
          </p:sp>
        </p:grpSp>
        <p:grpSp>
          <p:nvGrpSpPr>
            <p:cNvPr name="Group 22" id="22"/>
            <p:cNvGrpSpPr/>
            <p:nvPr/>
          </p:nvGrpSpPr>
          <p:grpSpPr>
            <a:xfrm rot="0">
              <a:off x="423911" y="0"/>
              <a:ext cx="6286977" cy="1289387"/>
              <a:chOff x="0" y="0"/>
              <a:chExt cx="1241872" cy="254694"/>
            </a:xfrm>
          </p:grpSpPr>
          <p:sp>
            <p:nvSpPr>
              <p:cNvPr name="Freeform 23" id="23"/>
              <p:cNvSpPr/>
              <p:nvPr/>
            </p:nvSpPr>
            <p:spPr>
              <a:xfrm flipH="false" flipV="false" rot="0">
                <a:off x="0" y="0"/>
                <a:ext cx="1241872" cy="254694"/>
              </a:xfrm>
              <a:custGeom>
                <a:avLst/>
                <a:gdLst/>
                <a:ahLst/>
                <a:cxnLst/>
                <a:rect r="r" b="b" t="t" l="l"/>
                <a:pathLst>
                  <a:path h="254694" w="1241872">
                    <a:moveTo>
                      <a:pt x="103439" y="0"/>
                    </a:moveTo>
                    <a:lnTo>
                      <a:pt x="1138433" y="0"/>
                    </a:lnTo>
                    <a:cubicBezTo>
                      <a:pt x="1165866" y="0"/>
                      <a:pt x="1192177" y="10898"/>
                      <a:pt x="1211575" y="30297"/>
                    </a:cubicBezTo>
                    <a:cubicBezTo>
                      <a:pt x="1230974" y="49695"/>
                      <a:pt x="1241872" y="76006"/>
                      <a:pt x="1241872" y="103439"/>
                    </a:cubicBezTo>
                    <a:lnTo>
                      <a:pt x="1241872" y="151254"/>
                    </a:lnTo>
                    <a:cubicBezTo>
                      <a:pt x="1241872" y="178688"/>
                      <a:pt x="1230974" y="204998"/>
                      <a:pt x="1211575" y="224397"/>
                    </a:cubicBezTo>
                    <a:cubicBezTo>
                      <a:pt x="1192177" y="243796"/>
                      <a:pt x="1165866" y="254694"/>
                      <a:pt x="1138433" y="254694"/>
                    </a:cubicBezTo>
                    <a:lnTo>
                      <a:pt x="103439" y="254694"/>
                    </a:lnTo>
                    <a:cubicBezTo>
                      <a:pt x="76006" y="254694"/>
                      <a:pt x="49695" y="243796"/>
                      <a:pt x="30297" y="224397"/>
                    </a:cubicBezTo>
                    <a:cubicBezTo>
                      <a:pt x="10898" y="204998"/>
                      <a:pt x="0" y="178688"/>
                      <a:pt x="0" y="151254"/>
                    </a:cubicBezTo>
                    <a:lnTo>
                      <a:pt x="0" y="103439"/>
                    </a:lnTo>
                    <a:cubicBezTo>
                      <a:pt x="0" y="76006"/>
                      <a:pt x="10898" y="49695"/>
                      <a:pt x="30297" y="30297"/>
                    </a:cubicBezTo>
                    <a:cubicBezTo>
                      <a:pt x="49695" y="10898"/>
                      <a:pt x="76006" y="0"/>
                      <a:pt x="103439" y="0"/>
                    </a:cubicBezTo>
                    <a:close/>
                  </a:path>
                </a:pathLst>
              </a:custGeom>
              <a:solidFill>
                <a:srgbClr val="FDCF2E"/>
              </a:solidFill>
            </p:spPr>
          </p:sp>
          <p:sp>
            <p:nvSpPr>
              <p:cNvPr name="TextBox 24" id="24"/>
              <p:cNvSpPr txBox="true"/>
              <p:nvPr/>
            </p:nvSpPr>
            <p:spPr>
              <a:xfrm>
                <a:off x="0" y="19050"/>
                <a:ext cx="1241872" cy="235644"/>
              </a:xfrm>
              <a:prstGeom prst="rect">
                <a:avLst/>
              </a:prstGeom>
            </p:spPr>
            <p:txBody>
              <a:bodyPr anchor="ctr" rtlCol="false" tIns="50800" lIns="50800" bIns="50800" rIns="50800"/>
              <a:lstStyle/>
              <a:p>
                <a:pPr algn="ctr">
                  <a:lnSpc>
                    <a:spcPts val="2520"/>
                  </a:lnSpc>
                </a:pPr>
              </a:p>
            </p:txBody>
          </p:sp>
        </p:grpSp>
      </p:grpSp>
      <p:grpSp>
        <p:nvGrpSpPr>
          <p:cNvPr name="Group 25" id="25"/>
          <p:cNvGrpSpPr/>
          <p:nvPr/>
        </p:nvGrpSpPr>
        <p:grpSpPr>
          <a:xfrm rot="0">
            <a:off x="7027042" y="7368279"/>
            <a:ext cx="10066332" cy="2321895"/>
            <a:chOff x="0" y="0"/>
            <a:chExt cx="13421776" cy="3095860"/>
          </a:xfrm>
        </p:grpSpPr>
        <p:grpSp>
          <p:nvGrpSpPr>
            <p:cNvPr name="Group 26" id="26"/>
            <p:cNvGrpSpPr/>
            <p:nvPr/>
          </p:nvGrpSpPr>
          <p:grpSpPr>
            <a:xfrm rot="0">
              <a:off x="0" y="473029"/>
              <a:ext cx="13421776" cy="2622830"/>
              <a:chOff x="0" y="0"/>
              <a:chExt cx="2651215" cy="518090"/>
            </a:xfrm>
          </p:grpSpPr>
          <p:sp>
            <p:nvSpPr>
              <p:cNvPr name="Freeform 27" id="27"/>
              <p:cNvSpPr/>
              <p:nvPr/>
            </p:nvSpPr>
            <p:spPr>
              <a:xfrm flipH="false" flipV="false" rot="0">
                <a:off x="0" y="0"/>
                <a:ext cx="2651215" cy="518090"/>
              </a:xfrm>
              <a:custGeom>
                <a:avLst/>
                <a:gdLst/>
                <a:ahLst/>
                <a:cxnLst/>
                <a:rect r="r" b="b" t="t" l="l"/>
                <a:pathLst>
                  <a:path h="518090" w="2651215">
                    <a:moveTo>
                      <a:pt x="48453" y="0"/>
                    </a:moveTo>
                    <a:lnTo>
                      <a:pt x="2602762" y="0"/>
                    </a:lnTo>
                    <a:cubicBezTo>
                      <a:pt x="2615613" y="0"/>
                      <a:pt x="2627937" y="5105"/>
                      <a:pt x="2637024" y="14191"/>
                    </a:cubicBezTo>
                    <a:cubicBezTo>
                      <a:pt x="2646110" y="23278"/>
                      <a:pt x="2651215" y="35602"/>
                      <a:pt x="2651215" y="48453"/>
                    </a:cubicBezTo>
                    <a:lnTo>
                      <a:pt x="2651215" y="469637"/>
                    </a:lnTo>
                    <a:cubicBezTo>
                      <a:pt x="2651215" y="482488"/>
                      <a:pt x="2646110" y="494812"/>
                      <a:pt x="2637024" y="503899"/>
                    </a:cubicBezTo>
                    <a:cubicBezTo>
                      <a:pt x="2627937" y="512985"/>
                      <a:pt x="2615613" y="518090"/>
                      <a:pt x="2602762" y="518090"/>
                    </a:cubicBezTo>
                    <a:lnTo>
                      <a:pt x="48453" y="518090"/>
                    </a:lnTo>
                    <a:cubicBezTo>
                      <a:pt x="35602" y="518090"/>
                      <a:pt x="23278" y="512985"/>
                      <a:pt x="14191" y="503899"/>
                    </a:cubicBezTo>
                    <a:cubicBezTo>
                      <a:pt x="5105" y="494812"/>
                      <a:pt x="0" y="482488"/>
                      <a:pt x="0" y="469637"/>
                    </a:cubicBezTo>
                    <a:lnTo>
                      <a:pt x="0" y="48453"/>
                    </a:lnTo>
                    <a:cubicBezTo>
                      <a:pt x="0" y="35602"/>
                      <a:pt x="5105" y="23278"/>
                      <a:pt x="14191" y="14191"/>
                    </a:cubicBezTo>
                    <a:cubicBezTo>
                      <a:pt x="23278" y="5105"/>
                      <a:pt x="35602" y="0"/>
                      <a:pt x="48453" y="0"/>
                    </a:cubicBezTo>
                    <a:close/>
                  </a:path>
                </a:pathLst>
              </a:custGeom>
              <a:solidFill>
                <a:srgbClr val="001D86"/>
              </a:solidFill>
            </p:spPr>
          </p:sp>
          <p:sp>
            <p:nvSpPr>
              <p:cNvPr name="TextBox 28" id="28"/>
              <p:cNvSpPr txBox="true"/>
              <p:nvPr/>
            </p:nvSpPr>
            <p:spPr>
              <a:xfrm>
                <a:off x="0" y="19050"/>
                <a:ext cx="2651215" cy="499040"/>
              </a:xfrm>
              <a:prstGeom prst="rect">
                <a:avLst/>
              </a:prstGeom>
            </p:spPr>
            <p:txBody>
              <a:bodyPr anchor="ctr" rtlCol="false" tIns="50800" lIns="50800" bIns="50800" rIns="50800"/>
              <a:lstStyle/>
              <a:p>
                <a:pPr algn="ctr">
                  <a:lnSpc>
                    <a:spcPts val="2520"/>
                  </a:lnSpc>
                </a:pPr>
              </a:p>
            </p:txBody>
          </p:sp>
        </p:grpSp>
        <p:grpSp>
          <p:nvGrpSpPr>
            <p:cNvPr name="Group 29" id="29"/>
            <p:cNvGrpSpPr/>
            <p:nvPr/>
          </p:nvGrpSpPr>
          <p:grpSpPr>
            <a:xfrm rot="0">
              <a:off x="423911" y="0"/>
              <a:ext cx="6286977" cy="1289387"/>
              <a:chOff x="0" y="0"/>
              <a:chExt cx="1241872" cy="254694"/>
            </a:xfrm>
          </p:grpSpPr>
          <p:sp>
            <p:nvSpPr>
              <p:cNvPr name="Freeform 30" id="30"/>
              <p:cNvSpPr/>
              <p:nvPr/>
            </p:nvSpPr>
            <p:spPr>
              <a:xfrm flipH="false" flipV="false" rot="0">
                <a:off x="0" y="0"/>
                <a:ext cx="1241872" cy="254694"/>
              </a:xfrm>
              <a:custGeom>
                <a:avLst/>
                <a:gdLst/>
                <a:ahLst/>
                <a:cxnLst/>
                <a:rect r="r" b="b" t="t" l="l"/>
                <a:pathLst>
                  <a:path h="254694" w="1241872">
                    <a:moveTo>
                      <a:pt x="103439" y="0"/>
                    </a:moveTo>
                    <a:lnTo>
                      <a:pt x="1138433" y="0"/>
                    </a:lnTo>
                    <a:cubicBezTo>
                      <a:pt x="1165866" y="0"/>
                      <a:pt x="1192177" y="10898"/>
                      <a:pt x="1211575" y="30297"/>
                    </a:cubicBezTo>
                    <a:cubicBezTo>
                      <a:pt x="1230974" y="49695"/>
                      <a:pt x="1241872" y="76006"/>
                      <a:pt x="1241872" y="103439"/>
                    </a:cubicBezTo>
                    <a:lnTo>
                      <a:pt x="1241872" y="151254"/>
                    </a:lnTo>
                    <a:cubicBezTo>
                      <a:pt x="1241872" y="178688"/>
                      <a:pt x="1230974" y="204998"/>
                      <a:pt x="1211575" y="224397"/>
                    </a:cubicBezTo>
                    <a:cubicBezTo>
                      <a:pt x="1192177" y="243796"/>
                      <a:pt x="1165866" y="254694"/>
                      <a:pt x="1138433" y="254694"/>
                    </a:cubicBezTo>
                    <a:lnTo>
                      <a:pt x="103439" y="254694"/>
                    </a:lnTo>
                    <a:cubicBezTo>
                      <a:pt x="76006" y="254694"/>
                      <a:pt x="49695" y="243796"/>
                      <a:pt x="30297" y="224397"/>
                    </a:cubicBezTo>
                    <a:cubicBezTo>
                      <a:pt x="10898" y="204998"/>
                      <a:pt x="0" y="178688"/>
                      <a:pt x="0" y="151254"/>
                    </a:cubicBezTo>
                    <a:lnTo>
                      <a:pt x="0" y="103439"/>
                    </a:lnTo>
                    <a:cubicBezTo>
                      <a:pt x="0" y="76006"/>
                      <a:pt x="10898" y="49695"/>
                      <a:pt x="30297" y="30297"/>
                    </a:cubicBezTo>
                    <a:cubicBezTo>
                      <a:pt x="49695" y="10898"/>
                      <a:pt x="76006" y="0"/>
                      <a:pt x="103439" y="0"/>
                    </a:cubicBezTo>
                    <a:close/>
                  </a:path>
                </a:pathLst>
              </a:custGeom>
              <a:solidFill>
                <a:srgbClr val="FDCF2E"/>
              </a:solidFill>
            </p:spPr>
          </p:sp>
          <p:sp>
            <p:nvSpPr>
              <p:cNvPr name="TextBox 31" id="31"/>
              <p:cNvSpPr txBox="true"/>
              <p:nvPr/>
            </p:nvSpPr>
            <p:spPr>
              <a:xfrm>
                <a:off x="0" y="19050"/>
                <a:ext cx="1241872" cy="235644"/>
              </a:xfrm>
              <a:prstGeom prst="rect">
                <a:avLst/>
              </a:prstGeom>
            </p:spPr>
            <p:txBody>
              <a:bodyPr anchor="ctr" rtlCol="false" tIns="50800" lIns="50800" bIns="50800" rIns="50800"/>
              <a:lstStyle/>
              <a:p>
                <a:pPr algn="ctr">
                  <a:lnSpc>
                    <a:spcPts val="2520"/>
                  </a:lnSpc>
                </a:pPr>
              </a:p>
            </p:txBody>
          </p:sp>
        </p:grpSp>
      </p:grpSp>
      <p:sp>
        <p:nvSpPr>
          <p:cNvPr name="Freeform 32" id="32"/>
          <p:cNvSpPr/>
          <p:nvPr/>
        </p:nvSpPr>
        <p:spPr>
          <a:xfrm flipH="false" flipV="false" rot="0">
            <a:off x="11628158" y="112081"/>
            <a:ext cx="1110367" cy="1112390"/>
          </a:xfrm>
          <a:custGeom>
            <a:avLst/>
            <a:gdLst/>
            <a:ahLst/>
            <a:cxnLst/>
            <a:rect r="r" b="b" t="t" l="l"/>
            <a:pathLst>
              <a:path h="1112390" w="1110367">
                <a:moveTo>
                  <a:pt x="0" y="0"/>
                </a:moveTo>
                <a:lnTo>
                  <a:pt x="1110367" y="0"/>
                </a:lnTo>
                <a:lnTo>
                  <a:pt x="1110367" y="1112390"/>
                </a:lnTo>
                <a:lnTo>
                  <a:pt x="0" y="1112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11628158" y="3660741"/>
            <a:ext cx="1362310" cy="922784"/>
          </a:xfrm>
          <a:custGeom>
            <a:avLst/>
            <a:gdLst/>
            <a:ahLst/>
            <a:cxnLst/>
            <a:rect r="r" b="b" t="t" l="l"/>
            <a:pathLst>
              <a:path h="922784" w="1362310">
                <a:moveTo>
                  <a:pt x="0" y="0"/>
                </a:moveTo>
                <a:lnTo>
                  <a:pt x="1362310" y="0"/>
                </a:lnTo>
                <a:lnTo>
                  <a:pt x="1362310" y="922785"/>
                </a:lnTo>
                <a:lnTo>
                  <a:pt x="0" y="922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11831017" y="6856897"/>
            <a:ext cx="1236338" cy="1171981"/>
          </a:xfrm>
          <a:custGeom>
            <a:avLst/>
            <a:gdLst/>
            <a:ahLst/>
            <a:cxnLst/>
            <a:rect r="r" b="b" t="t" l="l"/>
            <a:pathLst>
              <a:path h="1171981" w="1236338">
                <a:moveTo>
                  <a:pt x="0" y="0"/>
                </a:moveTo>
                <a:lnTo>
                  <a:pt x="1236338" y="0"/>
                </a:lnTo>
                <a:lnTo>
                  <a:pt x="1236338" y="1171981"/>
                </a:lnTo>
                <a:lnTo>
                  <a:pt x="0" y="11719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5" id="35"/>
          <p:cNvSpPr txBox="true"/>
          <p:nvPr/>
        </p:nvSpPr>
        <p:spPr>
          <a:xfrm rot="0">
            <a:off x="7574168" y="962025"/>
            <a:ext cx="4256849" cy="583826"/>
          </a:xfrm>
          <a:prstGeom prst="rect">
            <a:avLst/>
          </a:prstGeom>
        </p:spPr>
        <p:txBody>
          <a:bodyPr anchor="t" rtlCol="false" tIns="0" lIns="0" bIns="0" rIns="0">
            <a:spAutoFit/>
          </a:bodyPr>
          <a:lstStyle/>
          <a:p>
            <a:pPr algn="ctr">
              <a:lnSpc>
                <a:spcPts val="4771"/>
              </a:lnSpc>
              <a:spcBef>
                <a:spcPct val="0"/>
              </a:spcBef>
            </a:pPr>
            <a:r>
              <a:rPr lang="en-US" sz="3408">
                <a:solidFill>
                  <a:srgbClr val="001D86"/>
                </a:solidFill>
                <a:latin typeface="Anton"/>
                <a:ea typeface="Anton"/>
                <a:cs typeface="Anton"/>
                <a:sym typeface="Anton"/>
              </a:rPr>
              <a:t>Khối AI &amp; Xử lý ngôn ngữ</a:t>
            </a:r>
          </a:p>
        </p:txBody>
      </p:sp>
      <p:sp>
        <p:nvSpPr>
          <p:cNvPr name="TextBox 36" id="36"/>
          <p:cNvSpPr txBox="true"/>
          <p:nvPr/>
        </p:nvSpPr>
        <p:spPr>
          <a:xfrm rot="0">
            <a:off x="7574168" y="4131815"/>
            <a:ext cx="4256849" cy="1187552"/>
          </a:xfrm>
          <a:prstGeom prst="rect">
            <a:avLst/>
          </a:prstGeom>
        </p:spPr>
        <p:txBody>
          <a:bodyPr anchor="t" rtlCol="false" tIns="0" lIns="0" bIns="0" rIns="0">
            <a:spAutoFit/>
          </a:bodyPr>
          <a:lstStyle/>
          <a:p>
            <a:pPr algn="ctr">
              <a:lnSpc>
                <a:spcPts val="4771"/>
              </a:lnSpc>
            </a:pPr>
            <a:r>
              <a:rPr lang="en-US" sz="3408">
                <a:solidFill>
                  <a:srgbClr val="001D86"/>
                </a:solidFill>
                <a:latin typeface="Anton"/>
                <a:ea typeface="Anton"/>
                <a:cs typeface="Anton"/>
                <a:sym typeface="Anton"/>
              </a:rPr>
              <a:t>Khối Giao thức IoT</a:t>
            </a:r>
          </a:p>
          <a:p>
            <a:pPr algn="ctr">
              <a:lnSpc>
                <a:spcPts val="4771"/>
              </a:lnSpc>
              <a:spcBef>
                <a:spcPct val="0"/>
              </a:spcBef>
            </a:pPr>
          </a:p>
        </p:txBody>
      </p:sp>
      <p:sp>
        <p:nvSpPr>
          <p:cNvPr name="TextBox 37" id="37"/>
          <p:cNvSpPr txBox="true"/>
          <p:nvPr/>
        </p:nvSpPr>
        <p:spPr>
          <a:xfrm rot="0">
            <a:off x="7574168" y="7557005"/>
            <a:ext cx="4256849" cy="1187552"/>
          </a:xfrm>
          <a:prstGeom prst="rect">
            <a:avLst/>
          </a:prstGeom>
        </p:spPr>
        <p:txBody>
          <a:bodyPr anchor="t" rtlCol="false" tIns="0" lIns="0" bIns="0" rIns="0">
            <a:spAutoFit/>
          </a:bodyPr>
          <a:lstStyle/>
          <a:p>
            <a:pPr algn="ctr">
              <a:lnSpc>
                <a:spcPts val="4771"/>
              </a:lnSpc>
            </a:pPr>
            <a:r>
              <a:rPr lang="en-US" sz="3408">
                <a:solidFill>
                  <a:srgbClr val="001D86"/>
                </a:solidFill>
                <a:latin typeface="Anton"/>
                <a:ea typeface="Anton"/>
                <a:cs typeface="Anton"/>
                <a:sym typeface="Anton"/>
              </a:rPr>
              <a:t>Khối Nền tảng (Platform)</a:t>
            </a:r>
          </a:p>
          <a:p>
            <a:pPr algn="ctr">
              <a:lnSpc>
                <a:spcPts val="4771"/>
              </a:lnSpc>
              <a:spcBef>
                <a:spcPct val="0"/>
              </a:spcBef>
            </a:pPr>
          </a:p>
        </p:txBody>
      </p:sp>
      <p:sp>
        <p:nvSpPr>
          <p:cNvPr name="TextBox 38" id="38"/>
          <p:cNvSpPr txBox="true"/>
          <p:nvPr/>
        </p:nvSpPr>
        <p:spPr>
          <a:xfrm rot="0">
            <a:off x="7423738" y="1408259"/>
            <a:ext cx="9519207" cy="1461988"/>
          </a:xfrm>
          <a:prstGeom prst="rect">
            <a:avLst/>
          </a:prstGeom>
        </p:spPr>
        <p:txBody>
          <a:bodyPr anchor="t" rtlCol="false" tIns="0" lIns="0" bIns="0" rIns="0">
            <a:spAutoFit/>
          </a:bodyPr>
          <a:lstStyle/>
          <a:p>
            <a:pPr algn="just">
              <a:lnSpc>
                <a:spcPts val="3947"/>
              </a:lnSpc>
            </a:pPr>
            <a:r>
              <a:rPr lang="en-US" sz="2819">
                <a:solidFill>
                  <a:srgbClr val="FFFFFF"/>
                </a:solidFill>
                <a:latin typeface="Anton"/>
                <a:ea typeface="Anton"/>
                <a:cs typeface="Anton"/>
                <a:sym typeface="Anton"/>
              </a:rPr>
              <a:t>                                                        Chịu trách nhiệm "hiểu" và "phản hồi" giọng nói của người dùng. Đây là bộ não của hệ thống, chuyển đổi âm thanh thành hành động.</a:t>
            </a:r>
          </a:p>
        </p:txBody>
      </p:sp>
      <p:sp>
        <p:nvSpPr>
          <p:cNvPr name="TextBox 39" id="39"/>
          <p:cNvSpPr txBox="true"/>
          <p:nvPr/>
        </p:nvSpPr>
        <p:spPr>
          <a:xfrm rot="0">
            <a:off x="7300605" y="5088653"/>
            <a:ext cx="9519207" cy="976552"/>
          </a:xfrm>
          <a:prstGeom prst="rect">
            <a:avLst/>
          </a:prstGeom>
        </p:spPr>
        <p:txBody>
          <a:bodyPr anchor="t" rtlCol="false" tIns="0" lIns="0" bIns="0" rIns="0">
            <a:spAutoFit/>
          </a:bodyPr>
          <a:lstStyle/>
          <a:p>
            <a:pPr algn="l">
              <a:lnSpc>
                <a:spcPts val="3947"/>
              </a:lnSpc>
            </a:pPr>
            <a:r>
              <a:rPr lang="en-US" sz="2819">
                <a:solidFill>
                  <a:srgbClr val="FFFFFF"/>
                </a:solidFill>
                <a:latin typeface="Anton"/>
                <a:ea typeface="Anton"/>
                <a:cs typeface="Anton"/>
                <a:sym typeface="Anton"/>
              </a:rPr>
              <a:t>Chịu trách nhiệm kết nối và truyền tin an toàn, hiệu quả giữa các thiết bị (Master, Slaves) và máy chủ trung tâm (Server).</a:t>
            </a:r>
          </a:p>
        </p:txBody>
      </p:sp>
      <p:sp>
        <p:nvSpPr>
          <p:cNvPr name="TextBox 40" id="40"/>
          <p:cNvSpPr txBox="true"/>
          <p:nvPr/>
        </p:nvSpPr>
        <p:spPr>
          <a:xfrm rot="0">
            <a:off x="7300605" y="8481602"/>
            <a:ext cx="9519207" cy="976552"/>
          </a:xfrm>
          <a:prstGeom prst="rect">
            <a:avLst/>
          </a:prstGeom>
        </p:spPr>
        <p:txBody>
          <a:bodyPr anchor="t" rtlCol="false" tIns="0" lIns="0" bIns="0" rIns="0">
            <a:spAutoFit/>
          </a:bodyPr>
          <a:lstStyle/>
          <a:p>
            <a:pPr algn="l">
              <a:lnSpc>
                <a:spcPts val="3947"/>
              </a:lnSpc>
            </a:pPr>
            <a:r>
              <a:rPr lang="en-US" sz="2819">
                <a:solidFill>
                  <a:srgbClr val="FFFFFF"/>
                </a:solidFill>
                <a:latin typeface="Anton"/>
                <a:ea typeface="Anton"/>
                <a:cs typeface="Anton"/>
                <a:sym typeface="Anton"/>
              </a:rPr>
              <a:t>Nơi xử lý logic (Backend), lưu trữ dữ liệu (Database) và cung cấp giao diện tương tác cho người dùng (Frontend).</a:t>
            </a:r>
          </a:p>
        </p:txBody>
      </p:sp>
      <p:grpSp>
        <p:nvGrpSpPr>
          <p:cNvPr name="Group 41" id="41"/>
          <p:cNvGrpSpPr/>
          <p:nvPr/>
        </p:nvGrpSpPr>
        <p:grpSpPr>
          <a:xfrm rot="0">
            <a:off x="0" y="8459153"/>
            <a:ext cx="5049665" cy="961736"/>
            <a:chOff x="0" y="0"/>
            <a:chExt cx="1329953" cy="253297"/>
          </a:xfrm>
        </p:grpSpPr>
        <p:sp>
          <p:nvSpPr>
            <p:cNvPr name="Freeform 42" id="42"/>
            <p:cNvSpPr/>
            <p:nvPr/>
          </p:nvSpPr>
          <p:spPr>
            <a:xfrm flipH="false" flipV="false" rot="0">
              <a:off x="0" y="0"/>
              <a:ext cx="1329953" cy="253297"/>
            </a:xfrm>
            <a:custGeom>
              <a:avLst/>
              <a:gdLst/>
              <a:ahLst/>
              <a:cxnLst/>
              <a:rect r="r" b="b" t="t" l="l"/>
              <a:pathLst>
                <a:path h="253297" w="1329953">
                  <a:moveTo>
                    <a:pt x="0" y="0"/>
                  </a:moveTo>
                  <a:lnTo>
                    <a:pt x="1329953" y="0"/>
                  </a:lnTo>
                  <a:lnTo>
                    <a:pt x="1329953" y="253297"/>
                  </a:lnTo>
                  <a:lnTo>
                    <a:pt x="0" y="253297"/>
                  </a:lnTo>
                  <a:close/>
                </a:path>
              </a:pathLst>
            </a:custGeom>
            <a:solidFill>
              <a:srgbClr val="FDCF2E"/>
            </a:solidFill>
          </p:spPr>
        </p:sp>
        <p:sp>
          <p:nvSpPr>
            <p:cNvPr name="TextBox 43" id="43"/>
            <p:cNvSpPr txBox="true"/>
            <p:nvPr/>
          </p:nvSpPr>
          <p:spPr>
            <a:xfrm>
              <a:off x="0" y="-38100"/>
              <a:ext cx="1329953" cy="29139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FAFD"/>
        </a:solidFill>
      </p:bgPr>
    </p:bg>
    <p:spTree>
      <p:nvGrpSpPr>
        <p:cNvPr id="1" name=""/>
        <p:cNvGrpSpPr/>
        <p:nvPr/>
      </p:nvGrpSpPr>
      <p:grpSpPr>
        <a:xfrm>
          <a:off x="0" y="0"/>
          <a:ext cx="0" cy="0"/>
          <a:chOff x="0" y="0"/>
          <a:chExt cx="0" cy="0"/>
        </a:xfrm>
      </p:grpSpPr>
      <p:grpSp>
        <p:nvGrpSpPr>
          <p:cNvPr name="Group 2" id="2"/>
          <p:cNvGrpSpPr/>
          <p:nvPr/>
        </p:nvGrpSpPr>
        <p:grpSpPr>
          <a:xfrm rot="0">
            <a:off x="-532824" y="0"/>
            <a:ext cx="20137235" cy="3917412"/>
            <a:chOff x="0" y="0"/>
            <a:chExt cx="5303634" cy="1031746"/>
          </a:xfrm>
        </p:grpSpPr>
        <p:sp>
          <p:nvSpPr>
            <p:cNvPr name="Freeform 3" id="3"/>
            <p:cNvSpPr/>
            <p:nvPr/>
          </p:nvSpPr>
          <p:spPr>
            <a:xfrm flipH="false" flipV="false" rot="0">
              <a:off x="0" y="0"/>
              <a:ext cx="5303634" cy="1031746"/>
            </a:xfrm>
            <a:custGeom>
              <a:avLst/>
              <a:gdLst/>
              <a:ahLst/>
              <a:cxnLst/>
              <a:rect r="r" b="b" t="t" l="l"/>
              <a:pathLst>
                <a:path h="1031746" w="5303634">
                  <a:moveTo>
                    <a:pt x="0" y="0"/>
                  </a:moveTo>
                  <a:lnTo>
                    <a:pt x="5303634" y="0"/>
                  </a:lnTo>
                  <a:lnTo>
                    <a:pt x="5303634" y="1031746"/>
                  </a:lnTo>
                  <a:lnTo>
                    <a:pt x="0" y="1031746"/>
                  </a:lnTo>
                  <a:close/>
                </a:path>
              </a:pathLst>
            </a:custGeom>
            <a:solidFill>
              <a:srgbClr val="001D86"/>
            </a:solidFill>
          </p:spPr>
        </p:sp>
        <p:sp>
          <p:nvSpPr>
            <p:cNvPr name="TextBox 4" id="4"/>
            <p:cNvSpPr txBox="true"/>
            <p:nvPr/>
          </p:nvSpPr>
          <p:spPr>
            <a:xfrm>
              <a:off x="0" y="-57150"/>
              <a:ext cx="5303634" cy="1088896"/>
            </a:xfrm>
            <a:prstGeom prst="rect">
              <a:avLst/>
            </a:prstGeom>
          </p:spPr>
          <p:txBody>
            <a:bodyPr anchor="ctr" rtlCol="false" tIns="50800" lIns="50800" bIns="50800" rIns="50800"/>
            <a:lstStyle/>
            <a:p>
              <a:pPr algn="ctr">
                <a:lnSpc>
                  <a:spcPts val="3000"/>
                </a:lnSpc>
              </a:pPr>
            </a:p>
          </p:txBody>
        </p:sp>
      </p:grpSp>
      <p:grpSp>
        <p:nvGrpSpPr>
          <p:cNvPr name="Group 5" id="5"/>
          <p:cNvGrpSpPr/>
          <p:nvPr/>
        </p:nvGrpSpPr>
        <p:grpSpPr>
          <a:xfrm rot="0">
            <a:off x="7176628" y="2446421"/>
            <a:ext cx="3934744" cy="3362063"/>
            <a:chOff x="0" y="0"/>
            <a:chExt cx="951249" cy="812800"/>
          </a:xfrm>
        </p:grpSpPr>
        <p:sp>
          <p:nvSpPr>
            <p:cNvPr name="Freeform 6" id="6"/>
            <p:cNvSpPr/>
            <p:nvPr/>
          </p:nvSpPr>
          <p:spPr>
            <a:xfrm flipH="false" flipV="false" rot="0">
              <a:off x="0" y="0"/>
              <a:ext cx="951249" cy="812800"/>
            </a:xfrm>
            <a:custGeom>
              <a:avLst/>
              <a:gdLst/>
              <a:ahLst/>
              <a:cxnLst/>
              <a:rect r="r" b="b" t="t" l="l"/>
              <a:pathLst>
                <a:path h="812800" w="951249">
                  <a:moveTo>
                    <a:pt x="196758" y="0"/>
                  </a:moveTo>
                  <a:lnTo>
                    <a:pt x="754491" y="0"/>
                  </a:lnTo>
                  <a:cubicBezTo>
                    <a:pt x="863158" y="0"/>
                    <a:pt x="951249" y="88092"/>
                    <a:pt x="951249" y="196758"/>
                  </a:cubicBezTo>
                  <a:lnTo>
                    <a:pt x="951249" y="616042"/>
                  </a:lnTo>
                  <a:cubicBezTo>
                    <a:pt x="951249" y="724708"/>
                    <a:pt x="863158" y="812800"/>
                    <a:pt x="754491" y="812800"/>
                  </a:cubicBezTo>
                  <a:lnTo>
                    <a:pt x="196758" y="812800"/>
                  </a:lnTo>
                  <a:cubicBezTo>
                    <a:pt x="88092" y="812800"/>
                    <a:pt x="0" y="724708"/>
                    <a:pt x="0" y="616042"/>
                  </a:cubicBezTo>
                  <a:lnTo>
                    <a:pt x="0" y="196758"/>
                  </a:lnTo>
                  <a:cubicBezTo>
                    <a:pt x="0" y="88092"/>
                    <a:pt x="88092" y="0"/>
                    <a:pt x="196758" y="0"/>
                  </a:cubicBezTo>
                  <a:close/>
                </a:path>
              </a:pathLst>
            </a:custGeom>
            <a:blipFill>
              <a:blip r:embed="rId2"/>
              <a:stretch>
                <a:fillRect l="-25951" t="0" r="-25951" b="0"/>
              </a:stretch>
            </a:blipFill>
            <a:ln w="47625" cap="rnd">
              <a:solidFill>
                <a:srgbClr val="000000"/>
              </a:solidFill>
              <a:prstDash val="solid"/>
              <a:round/>
            </a:ln>
          </p:spPr>
        </p:sp>
      </p:grpSp>
      <p:grpSp>
        <p:nvGrpSpPr>
          <p:cNvPr name="Group 7" id="7"/>
          <p:cNvGrpSpPr/>
          <p:nvPr/>
        </p:nvGrpSpPr>
        <p:grpSpPr>
          <a:xfrm rot="0">
            <a:off x="2024456" y="2446421"/>
            <a:ext cx="3362063" cy="33620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230273" y="0"/>
                  </a:moveTo>
                  <a:lnTo>
                    <a:pt x="582527" y="0"/>
                  </a:lnTo>
                  <a:cubicBezTo>
                    <a:pt x="643599" y="0"/>
                    <a:pt x="702170" y="24261"/>
                    <a:pt x="745355" y="67445"/>
                  </a:cubicBezTo>
                  <a:cubicBezTo>
                    <a:pt x="788539" y="110630"/>
                    <a:pt x="812800" y="169201"/>
                    <a:pt x="812800" y="230273"/>
                  </a:cubicBezTo>
                  <a:lnTo>
                    <a:pt x="812800" y="582527"/>
                  </a:lnTo>
                  <a:cubicBezTo>
                    <a:pt x="812800" y="643599"/>
                    <a:pt x="788539" y="702170"/>
                    <a:pt x="745355" y="745355"/>
                  </a:cubicBezTo>
                  <a:cubicBezTo>
                    <a:pt x="702170" y="788539"/>
                    <a:pt x="643599" y="812800"/>
                    <a:pt x="582527" y="812800"/>
                  </a:cubicBezTo>
                  <a:lnTo>
                    <a:pt x="230273" y="812800"/>
                  </a:lnTo>
                  <a:cubicBezTo>
                    <a:pt x="169201" y="812800"/>
                    <a:pt x="110630" y="788539"/>
                    <a:pt x="67445" y="745355"/>
                  </a:cubicBezTo>
                  <a:cubicBezTo>
                    <a:pt x="24261" y="702170"/>
                    <a:pt x="0" y="643599"/>
                    <a:pt x="0" y="582527"/>
                  </a:cubicBezTo>
                  <a:lnTo>
                    <a:pt x="0" y="230273"/>
                  </a:lnTo>
                  <a:cubicBezTo>
                    <a:pt x="0" y="169201"/>
                    <a:pt x="24261" y="110630"/>
                    <a:pt x="67445" y="67445"/>
                  </a:cubicBezTo>
                  <a:cubicBezTo>
                    <a:pt x="110630" y="24261"/>
                    <a:pt x="169201" y="0"/>
                    <a:pt x="230273" y="0"/>
                  </a:cubicBezTo>
                  <a:close/>
                </a:path>
              </a:pathLst>
            </a:custGeom>
            <a:blipFill>
              <a:blip r:embed="rId3"/>
              <a:stretch>
                <a:fillRect l="-8394" t="0" r="-8394" b="0"/>
              </a:stretch>
            </a:blipFill>
            <a:ln w="47625" cap="rnd">
              <a:solidFill>
                <a:srgbClr val="000000"/>
              </a:solidFill>
              <a:prstDash val="solid"/>
              <a:round/>
            </a:ln>
          </p:spPr>
        </p:sp>
      </p:grpSp>
      <p:grpSp>
        <p:nvGrpSpPr>
          <p:cNvPr name="Group 9" id="9"/>
          <p:cNvGrpSpPr/>
          <p:nvPr/>
        </p:nvGrpSpPr>
        <p:grpSpPr>
          <a:xfrm rot="0">
            <a:off x="12903430" y="2446421"/>
            <a:ext cx="3362063" cy="336206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230273" y="0"/>
                  </a:moveTo>
                  <a:lnTo>
                    <a:pt x="582527" y="0"/>
                  </a:lnTo>
                  <a:cubicBezTo>
                    <a:pt x="643599" y="0"/>
                    <a:pt x="702170" y="24261"/>
                    <a:pt x="745355" y="67445"/>
                  </a:cubicBezTo>
                  <a:cubicBezTo>
                    <a:pt x="788539" y="110630"/>
                    <a:pt x="812800" y="169201"/>
                    <a:pt x="812800" y="230273"/>
                  </a:cubicBezTo>
                  <a:lnTo>
                    <a:pt x="812800" y="582527"/>
                  </a:lnTo>
                  <a:cubicBezTo>
                    <a:pt x="812800" y="643599"/>
                    <a:pt x="788539" y="702170"/>
                    <a:pt x="745355" y="745355"/>
                  </a:cubicBezTo>
                  <a:cubicBezTo>
                    <a:pt x="702170" y="788539"/>
                    <a:pt x="643599" y="812800"/>
                    <a:pt x="582527" y="812800"/>
                  </a:cubicBezTo>
                  <a:lnTo>
                    <a:pt x="230273" y="812800"/>
                  </a:lnTo>
                  <a:cubicBezTo>
                    <a:pt x="169201" y="812800"/>
                    <a:pt x="110630" y="788539"/>
                    <a:pt x="67445" y="745355"/>
                  </a:cubicBezTo>
                  <a:cubicBezTo>
                    <a:pt x="24261" y="702170"/>
                    <a:pt x="0" y="643599"/>
                    <a:pt x="0" y="582527"/>
                  </a:cubicBezTo>
                  <a:lnTo>
                    <a:pt x="0" y="230273"/>
                  </a:lnTo>
                  <a:cubicBezTo>
                    <a:pt x="0" y="169201"/>
                    <a:pt x="24261" y="110630"/>
                    <a:pt x="67445" y="67445"/>
                  </a:cubicBezTo>
                  <a:cubicBezTo>
                    <a:pt x="110630" y="24261"/>
                    <a:pt x="169201" y="0"/>
                    <a:pt x="230273" y="0"/>
                  </a:cubicBezTo>
                  <a:close/>
                </a:path>
              </a:pathLst>
            </a:custGeom>
            <a:blipFill>
              <a:blip r:embed="rId4"/>
              <a:stretch>
                <a:fillRect l="-33507" t="0" r="-33507" b="0"/>
              </a:stretch>
            </a:blipFill>
            <a:ln w="47625" cap="rnd">
              <a:solidFill>
                <a:srgbClr val="000000"/>
              </a:solidFill>
              <a:prstDash val="solid"/>
              <a:round/>
            </a:ln>
          </p:spPr>
        </p:sp>
      </p:grpSp>
      <p:grpSp>
        <p:nvGrpSpPr>
          <p:cNvPr name="Group 11" id="11"/>
          <p:cNvGrpSpPr/>
          <p:nvPr/>
        </p:nvGrpSpPr>
        <p:grpSpPr>
          <a:xfrm rot="0">
            <a:off x="17231429" y="1181100"/>
            <a:ext cx="3086100" cy="721479"/>
            <a:chOff x="0" y="0"/>
            <a:chExt cx="812800" cy="190019"/>
          </a:xfrm>
        </p:grpSpPr>
        <p:sp>
          <p:nvSpPr>
            <p:cNvPr name="Freeform 12" id="12"/>
            <p:cNvSpPr/>
            <p:nvPr/>
          </p:nvSpPr>
          <p:spPr>
            <a:xfrm flipH="false" flipV="false" rot="0">
              <a:off x="0" y="0"/>
              <a:ext cx="812800" cy="190019"/>
            </a:xfrm>
            <a:custGeom>
              <a:avLst/>
              <a:gdLst/>
              <a:ahLst/>
              <a:cxnLst/>
              <a:rect r="r" b="b" t="t" l="l"/>
              <a:pathLst>
                <a:path h="190019" w="812800">
                  <a:moveTo>
                    <a:pt x="0" y="0"/>
                  </a:moveTo>
                  <a:lnTo>
                    <a:pt x="812800" y="0"/>
                  </a:lnTo>
                  <a:lnTo>
                    <a:pt x="812800" y="190019"/>
                  </a:lnTo>
                  <a:lnTo>
                    <a:pt x="0" y="190019"/>
                  </a:lnTo>
                  <a:close/>
                </a:path>
              </a:pathLst>
            </a:custGeom>
            <a:solidFill>
              <a:srgbClr val="F9FAFD"/>
            </a:solidFill>
          </p:spPr>
        </p:sp>
        <p:sp>
          <p:nvSpPr>
            <p:cNvPr name="TextBox 13" id="13"/>
            <p:cNvSpPr txBox="true"/>
            <p:nvPr/>
          </p:nvSpPr>
          <p:spPr>
            <a:xfrm>
              <a:off x="0" y="-57150"/>
              <a:ext cx="812800" cy="247169"/>
            </a:xfrm>
            <a:prstGeom prst="rect">
              <a:avLst/>
            </a:prstGeom>
          </p:spPr>
          <p:txBody>
            <a:bodyPr anchor="ctr" rtlCol="false" tIns="50800" lIns="50800" bIns="50800" rIns="50800"/>
            <a:lstStyle/>
            <a:p>
              <a:pPr algn="ctr">
                <a:lnSpc>
                  <a:spcPts val="3000"/>
                </a:lnSpc>
              </a:pPr>
            </a:p>
          </p:txBody>
        </p:sp>
      </p:grpSp>
      <p:grpSp>
        <p:nvGrpSpPr>
          <p:cNvPr name="Group 14" id="14"/>
          <p:cNvGrpSpPr/>
          <p:nvPr/>
        </p:nvGrpSpPr>
        <p:grpSpPr>
          <a:xfrm rot="0">
            <a:off x="-1765166" y="1028700"/>
            <a:ext cx="3086100" cy="721479"/>
            <a:chOff x="0" y="0"/>
            <a:chExt cx="812800" cy="190019"/>
          </a:xfrm>
        </p:grpSpPr>
        <p:sp>
          <p:nvSpPr>
            <p:cNvPr name="Freeform 15" id="15"/>
            <p:cNvSpPr/>
            <p:nvPr/>
          </p:nvSpPr>
          <p:spPr>
            <a:xfrm flipH="false" flipV="false" rot="0">
              <a:off x="0" y="0"/>
              <a:ext cx="812800" cy="190019"/>
            </a:xfrm>
            <a:custGeom>
              <a:avLst/>
              <a:gdLst/>
              <a:ahLst/>
              <a:cxnLst/>
              <a:rect r="r" b="b" t="t" l="l"/>
              <a:pathLst>
                <a:path h="190019" w="812800">
                  <a:moveTo>
                    <a:pt x="0" y="0"/>
                  </a:moveTo>
                  <a:lnTo>
                    <a:pt x="812800" y="0"/>
                  </a:lnTo>
                  <a:lnTo>
                    <a:pt x="812800" y="190019"/>
                  </a:lnTo>
                  <a:lnTo>
                    <a:pt x="0" y="190019"/>
                  </a:lnTo>
                  <a:close/>
                </a:path>
              </a:pathLst>
            </a:custGeom>
            <a:solidFill>
              <a:srgbClr val="9FD0E9"/>
            </a:solidFill>
          </p:spPr>
        </p:sp>
        <p:sp>
          <p:nvSpPr>
            <p:cNvPr name="TextBox 16" id="16"/>
            <p:cNvSpPr txBox="true"/>
            <p:nvPr/>
          </p:nvSpPr>
          <p:spPr>
            <a:xfrm>
              <a:off x="0" y="-57150"/>
              <a:ext cx="812800" cy="247169"/>
            </a:xfrm>
            <a:prstGeom prst="rect">
              <a:avLst/>
            </a:prstGeom>
          </p:spPr>
          <p:txBody>
            <a:bodyPr anchor="ctr" rtlCol="false" tIns="50800" lIns="50800" bIns="50800" rIns="50800"/>
            <a:lstStyle/>
            <a:p>
              <a:pPr algn="ctr">
                <a:lnSpc>
                  <a:spcPts val="3000"/>
                </a:lnSpc>
              </a:pPr>
            </a:p>
          </p:txBody>
        </p:sp>
      </p:grpSp>
      <p:sp>
        <p:nvSpPr>
          <p:cNvPr name="TextBox 17" id="17"/>
          <p:cNvSpPr txBox="true"/>
          <p:nvPr/>
        </p:nvSpPr>
        <p:spPr>
          <a:xfrm rot="0">
            <a:off x="-334079" y="904875"/>
            <a:ext cx="18956158" cy="1143311"/>
          </a:xfrm>
          <a:prstGeom prst="rect">
            <a:avLst/>
          </a:prstGeom>
        </p:spPr>
        <p:txBody>
          <a:bodyPr anchor="t" rtlCol="false" tIns="0" lIns="0" bIns="0" rIns="0">
            <a:spAutoFit/>
          </a:bodyPr>
          <a:lstStyle/>
          <a:p>
            <a:pPr algn="ctr">
              <a:lnSpc>
                <a:spcPts val="9432"/>
              </a:lnSpc>
              <a:spcBef>
                <a:spcPct val="0"/>
              </a:spcBef>
            </a:pPr>
            <a:r>
              <a:rPr lang="en-US" sz="6737">
                <a:solidFill>
                  <a:srgbClr val="FFFFFF"/>
                </a:solidFill>
                <a:latin typeface="Anton"/>
                <a:ea typeface="Anton"/>
                <a:cs typeface="Anton"/>
                <a:sym typeface="Anton"/>
              </a:rPr>
              <a:t>Các giao thức kết nối và truyền thông</a:t>
            </a:r>
          </a:p>
        </p:txBody>
      </p:sp>
      <p:grpSp>
        <p:nvGrpSpPr>
          <p:cNvPr name="Group 18" id="18"/>
          <p:cNvGrpSpPr/>
          <p:nvPr/>
        </p:nvGrpSpPr>
        <p:grpSpPr>
          <a:xfrm rot="0">
            <a:off x="-1612766" y="1181100"/>
            <a:ext cx="3086100" cy="721479"/>
            <a:chOff x="0" y="0"/>
            <a:chExt cx="812800" cy="190019"/>
          </a:xfrm>
        </p:grpSpPr>
        <p:sp>
          <p:nvSpPr>
            <p:cNvPr name="Freeform 19" id="19"/>
            <p:cNvSpPr/>
            <p:nvPr/>
          </p:nvSpPr>
          <p:spPr>
            <a:xfrm flipH="false" flipV="false" rot="0">
              <a:off x="0" y="0"/>
              <a:ext cx="812800" cy="190019"/>
            </a:xfrm>
            <a:custGeom>
              <a:avLst/>
              <a:gdLst/>
              <a:ahLst/>
              <a:cxnLst/>
              <a:rect r="r" b="b" t="t" l="l"/>
              <a:pathLst>
                <a:path h="190019" w="812800">
                  <a:moveTo>
                    <a:pt x="0" y="0"/>
                  </a:moveTo>
                  <a:lnTo>
                    <a:pt x="812800" y="0"/>
                  </a:lnTo>
                  <a:lnTo>
                    <a:pt x="812800" y="190019"/>
                  </a:lnTo>
                  <a:lnTo>
                    <a:pt x="0" y="190019"/>
                  </a:lnTo>
                  <a:close/>
                </a:path>
              </a:pathLst>
            </a:custGeom>
            <a:solidFill>
              <a:srgbClr val="F9FAFD"/>
            </a:solidFill>
          </p:spPr>
        </p:sp>
        <p:sp>
          <p:nvSpPr>
            <p:cNvPr name="TextBox 20" id="20"/>
            <p:cNvSpPr txBox="true"/>
            <p:nvPr/>
          </p:nvSpPr>
          <p:spPr>
            <a:xfrm>
              <a:off x="0" y="-57150"/>
              <a:ext cx="812800" cy="247169"/>
            </a:xfrm>
            <a:prstGeom prst="rect">
              <a:avLst/>
            </a:prstGeom>
          </p:spPr>
          <p:txBody>
            <a:bodyPr anchor="ctr" rtlCol="false" tIns="50800" lIns="50800" bIns="50800" rIns="50800"/>
            <a:lstStyle/>
            <a:p>
              <a:pPr algn="ctr">
                <a:lnSpc>
                  <a:spcPts val="3000"/>
                </a:lnSpc>
              </a:pPr>
            </a:p>
          </p:txBody>
        </p:sp>
      </p:grpSp>
      <p:grpSp>
        <p:nvGrpSpPr>
          <p:cNvPr name="Group 21" id="21"/>
          <p:cNvGrpSpPr/>
          <p:nvPr/>
        </p:nvGrpSpPr>
        <p:grpSpPr>
          <a:xfrm rot="0">
            <a:off x="17079029" y="1028700"/>
            <a:ext cx="3086100" cy="721479"/>
            <a:chOff x="0" y="0"/>
            <a:chExt cx="812800" cy="190019"/>
          </a:xfrm>
        </p:grpSpPr>
        <p:sp>
          <p:nvSpPr>
            <p:cNvPr name="Freeform 22" id="22"/>
            <p:cNvSpPr/>
            <p:nvPr/>
          </p:nvSpPr>
          <p:spPr>
            <a:xfrm flipH="false" flipV="false" rot="0">
              <a:off x="0" y="0"/>
              <a:ext cx="812800" cy="190019"/>
            </a:xfrm>
            <a:custGeom>
              <a:avLst/>
              <a:gdLst/>
              <a:ahLst/>
              <a:cxnLst/>
              <a:rect r="r" b="b" t="t" l="l"/>
              <a:pathLst>
                <a:path h="190019" w="812800">
                  <a:moveTo>
                    <a:pt x="0" y="0"/>
                  </a:moveTo>
                  <a:lnTo>
                    <a:pt x="812800" y="0"/>
                  </a:lnTo>
                  <a:lnTo>
                    <a:pt x="812800" y="190019"/>
                  </a:lnTo>
                  <a:lnTo>
                    <a:pt x="0" y="190019"/>
                  </a:lnTo>
                  <a:close/>
                </a:path>
              </a:pathLst>
            </a:custGeom>
            <a:solidFill>
              <a:srgbClr val="9FD0E9"/>
            </a:solidFill>
          </p:spPr>
        </p:sp>
        <p:sp>
          <p:nvSpPr>
            <p:cNvPr name="TextBox 23" id="23"/>
            <p:cNvSpPr txBox="true"/>
            <p:nvPr/>
          </p:nvSpPr>
          <p:spPr>
            <a:xfrm>
              <a:off x="0" y="-57150"/>
              <a:ext cx="812800" cy="247169"/>
            </a:xfrm>
            <a:prstGeom prst="rect">
              <a:avLst/>
            </a:prstGeom>
          </p:spPr>
          <p:txBody>
            <a:bodyPr anchor="ctr" rtlCol="false" tIns="50800" lIns="50800" bIns="50800" rIns="50800"/>
            <a:lstStyle/>
            <a:p>
              <a:pPr algn="ctr">
                <a:lnSpc>
                  <a:spcPts val="3000"/>
                </a:lnSpc>
              </a:pPr>
            </a:p>
          </p:txBody>
        </p:sp>
      </p:grpSp>
      <p:sp>
        <p:nvSpPr>
          <p:cNvPr name="Freeform 24" id="24"/>
          <p:cNvSpPr/>
          <p:nvPr/>
        </p:nvSpPr>
        <p:spPr>
          <a:xfrm flipH="false" flipV="false" rot="0">
            <a:off x="-1205594" y="7617182"/>
            <a:ext cx="3429007" cy="3438776"/>
          </a:xfrm>
          <a:custGeom>
            <a:avLst/>
            <a:gdLst/>
            <a:ahLst/>
            <a:cxnLst/>
            <a:rect r="r" b="b" t="t" l="l"/>
            <a:pathLst>
              <a:path h="3438776" w="3429007">
                <a:moveTo>
                  <a:pt x="0" y="0"/>
                </a:moveTo>
                <a:lnTo>
                  <a:pt x="3429006" y="0"/>
                </a:lnTo>
                <a:lnTo>
                  <a:pt x="3429006" y="3438776"/>
                </a:lnTo>
                <a:lnTo>
                  <a:pt x="0" y="34387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true" flipV="false" rot="-2956893">
            <a:off x="16566393" y="4222768"/>
            <a:ext cx="3441833" cy="3451638"/>
          </a:xfrm>
          <a:custGeom>
            <a:avLst/>
            <a:gdLst/>
            <a:ahLst/>
            <a:cxnLst/>
            <a:rect r="r" b="b" t="t" l="l"/>
            <a:pathLst>
              <a:path h="3451638" w="3441833">
                <a:moveTo>
                  <a:pt x="3441832" y="0"/>
                </a:moveTo>
                <a:lnTo>
                  <a:pt x="0" y="0"/>
                </a:lnTo>
                <a:lnTo>
                  <a:pt x="0" y="3451638"/>
                </a:lnTo>
                <a:lnTo>
                  <a:pt x="3441832" y="3451638"/>
                </a:lnTo>
                <a:lnTo>
                  <a:pt x="344183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2223412" y="5838775"/>
            <a:ext cx="3163106" cy="1083082"/>
          </a:xfrm>
          <a:prstGeom prst="rect">
            <a:avLst/>
          </a:prstGeom>
        </p:spPr>
        <p:txBody>
          <a:bodyPr anchor="t" rtlCol="false" tIns="0" lIns="0" bIns="0" rIns="0">
            <a:spAutoFit/>
          </a:bodyPr>
          <a:lstStyle/>
          <a:p>
            <a:pPr algn="ctr">
              <a:lnSpc>
                <a:spcPts val="4352"/>
              </a:lnSpc>
            </a:pPr>
            <a:r>
              <a:rPr lang="en-US" sz="3108">
                <a:solidFill>
                  <a:srgbClr val="001D86"/>
                </a:solidFill>
                <a:latin typeface="Anton"/>
                <a:ea typeface="Anton"/>
                <a:cs typeface="Anton"/>
                <a:sym typeface="Anton"/>
              </a:rPr>
              <a:t>MQTT (Giao tiếp IoT)</a:t>
            </a:r>
          </a:p>
          <a:p>
            <a:pPr algn="ctr">
              <a:lnSpc>
                <a:spcPts val="4352"/>
              </a:lnSpc>
            </a:pPr>
          </a:p>
        </p:txBody>
      </p:sp>
      <p:sp>
        <p:nvSpPr>
          <p:cNvPr name="TextBox 27" id="27"/>
          <p:cNvSpPr txBox="true"/>
          <p:nvPr/>
        </p:nvSpPr>
        <p:spPr>
          <a:xfrm rot="0">
            <a:off x="7613160" y="5838775"/>
            <a:ext cx="3163106" cy="1635532"/>
          </a:xfrm>
          <a:prstGeom prst="rect">
            <a:avLst/>
          </a:prstGeom>
        </p:spPr>
        <p:txBody>
          <a:bodyPr anchor="t" rtlCol="false" tIns="0" lIns="0" bIns="0" rIns="0">
            <a:spAutoFit/>
          </a:bodyPr>
          <a:lstStyle/>
          <a:p>
            <a:pPr algn="ctr">
              <a:lnSpc>
                <a:spcPts val="4352"/>
              </a:lnSpc>
            </a:pPr>
            <a:r>
              <a:rPr lang="en-US" sz="3108">
                <a:solidFill>
                  <a:srgbClr val="001D86"/>
                </a:solidFill>
                <a:latin typeface="Anton"/>
                <a:ea typeface="Anton"/>
                <a:cs typeface="Anton"/>
                <a:sym typeface="Anton"/>
              </a:rPr>
              <a:t>WebSocket (Giao tiếp Real-time)</a:t>
            </a:r>
          </a:p>
          <a:p>
            <a:pPr algn="ctr">
              <a:lnSpc>
                <a:spcPts val="4352"/>
              </a:lnSpc>
            </a:pPr>
          </a:p>
        </p:txBody>
      </p:sp>
      <p:sp>
        <p:nvSpPr>
          <p:cNvPr name="TextBox 28" id="28"/>
          <p:cNvSpPr txBox="true"/>
          <p:nvPr/>
        </p:nvSpPr>
        <p:spPr>
          <a:xfrm rot="0">
            <a:off x="13002908" y="6053087"/>
            <a:ext cx="3163106" cy="1083082"/>
          </a:xfrm>
          <a:prstGeom prst="rect">
            <a:avLst/>
          </a:prstGeom>
        </p:spPr>
        <p:txBody>
          <a:bodyPr anchor="t" rtlCol="false" tIns="0" lIns="0" bIns="0" rIns="0">
            <a:spAutoFit/>
          </a:bodyPr>
          <a:lstStyle/>
          <a:p>
            <a:pPr algn="just">
              <a:lnSpc>
                <a:spcPts val="4352"/>
              </a:lnSpc>
            </a:pPr>
            <a:r>
              <a:rPr lang="en-US" sz="3108">
                <a:solidFill>
                  <a:srgbClr val="001D86"/>
                </a:solidFill>
                <a:latin typeface="Anton"/>
                <a:ea typeface="Anton"/>
                <a:cs typeface="Anton"/>
                <a:sym typeface="Anton"/>
              </a:rPr>
              <a:t>HTTPS (RESTful API)</a:t>
            </a:r>
          </a:p>
          <a:p>
            <a:pPr algn="ctr">
              <a:lnSpc>
                <a:spcPts val="4352"/>
              </a:lnSpc>
            </a:pPr>
          </a:p>
        </p:txBody>
      </p:sp>
      <p:sp>
        <p:nvSpPr>
          <p:cNvPr name="TextBox 29" id="29"/>
          <p:cNvSpPr txBox="true"/>
          <p:nvPr/>
        </p:nvSpPr>
        <p:spPr>
          <a:xfrm rot="0">
            <a:off x="1754462" y="6608916"/>
            <a:ext cx="4101007" cy="2989958"/>
          </a:xfrm>
          <a:prstGeom prst="rect">
            <a:avLst/>
          </a:prstGeom>
        </p:spPr>
        <p:txBody>
          <a:bodyPr anchor="t" rtlCol="false" tIns="0" lIns="0" bIns="0" rIns="0">
            <a:spAutoFit/>
          </a:bodyPr>
          <a:lstStyle/>
          <a:p>
            <a:pPr algn="ctr">
              <a:lnSpc>
                <a:spcPts val="3410"/>
              </a:lnSpc>
            </a:pPr>
            <a:r>
              <a:rPr lang="en-US" b="true" sz="2273">
                <a:solidFill>
                  <a:srgbClr val="545454"/>
                </a:solidFill>
                <a:latin typeface="Montserrat Bold"/>
                <a:ea typeface="Montserrat Bold"/>
                <a:cs typeface="Montserrat Bold"/>
                <a:sym typeface="Montserrat Bold"/>
              </a:rPr>
              <a:t>Giao thức Publish/Subscribe (Xuất bản/Đăng ký) nhẹ và tin cậy. Dùng để gửi lệnh điều khiển (Server -&gt; Slaves) và nhận dữ liệu cảm biến (Slaves -&gt; Server).</a:t>
            </a:r>
          </a:p>
        </p:txBody>
      </p:sp>
      <p:sp>
        <p:nvSpPr>
          <p:cNvPr name="TextBox 30" id="30"/>
          <p:cNvSpPr txBox="true"/>
          <p:nvPr/>
        </p:nvSpPr>
        <p:spPr>
          <a:xfrm rot="0">
            <a:off x="7264288" y="7059970"/>
            <a:ext cx="3860850" cy="2561333"/>
          </a:xfrm>
          <a:prstGeom prst="rect">
            <a:avLst/>
          </a:prstGeom>
        </p:spPr>
        <p:txBody>
          <a:bodyPr anchor="t" rtlCol="false" tIns="0" lIns="0" bIns="0" rIns="0">
            <a:spAutoFit/>
          </a:bodyPr>
          <a:lstStyle/>
          <a:p>
            <a:pPr algn="ctr">
              <a:lnSpc>
                <a:spcPts val="3410"/>
              </a:lnSpc>
            </a:pPr>
            <a:r>
              <a:rPr lang="en-US" b="true" sz="2273">
                <a:solidFill>
                  <a:srgbClr val="545454"/>
                </a:solidFill>
                <a:latin typeface="Montserrat Bold"/>
                <a:ea typeface="Montserrat Bold"/>
                <a:cs typeface="Montserrat Bold"/>
                <a:sym typeface="Montserrat Bold"/>
              </a:rPr>
              <a:t>Giao tiếp hai chiều, độ trễ thấp. Dùng để stream audio liên tục (Master -&gt; Server) và cập nhật Dashboard cho Frontend theo thời gian thực.</a:t>
            </a:r>
          </a:p>
        </p:txBody>
      </p:sp>
      <p:sp>
        <p:nvSpPr>
          <p:cNvPr name="TextBox 31" id="31"/>
          <p:cNvSpPr txBox="true"/>
          <p:nvPr/>
        </p:nvSpPr>
        <p:spPr>
          <a:xfrm rot="0">
            <a:off x="12312366" y="6845657"/>
            <a:ext cx="4544191" cy="2989958"/>
          </a:xfrm>
          <a:prstGeom prst="rect">
            <a:avLst/>
          </a:prstGeom>
        </p:spPr>
        <p:txBody>
          <a:bodyPr anchor="t" rtlCol="false" tIns="0" lIns="0" bIns="0" rIns="0">
            <a:spAutoFit/>
          </a:bodyPr>
          <a:lstStyle/>
          <a:p>
            <a:pPr algn="ctr">
              <a:lnSpc>
                <a:spcPts val="3410"/>
              </a:lnSpc>
            </a:pPr>
            <a:r>
              <a:rPr lang="en-US" b="true" sz="2273">
                <a:solidFill>
                  <a:srgbClr val="545454"/>
                </a:solidFill>
                <a:latin typeface="Montserrat Bold"/>
                <a:ea typeface="Montserrat Bold"/>
                <a:cs typeface="Montserrat Bold"/>
                <a:sym typeface="Montserrat Bold"/>
              </a:rPr>
              <a:t>Giao tiếp giữa Frontend (Web) và Backend (Server) cho các tác vụ không yêu cầu real-time như đăng nhập, lấy danh sách thiết bị, xem lịch sử , hoặc giao cập nhật firmware từ xa OTA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FA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10825" y="-5783309"/>
            <a:ext cx="46000881" cy="46000881"/>
          </a:xfrm>
          <a:custGeom>
            <a:avLst/>
            <a:gdLst/>
            <a:ahLst/>
            <a:cxnLst/>
            <a:rect r="r" b="b" t="t" l="l"/>
            <a:pathLst>
              <a:path h="46000881" w="46000881">
                <a:moveTo>
                  <a:pt x="0" y="0"/>
                </a:moveTo>
                <a:lnTo>
                  <a:pt x="46000882" y="0"/>
                </a:lnTo>
                <a:lnTo>
                  <a:pt x="46000882" y="46000882"/>
                </a:lnTo>
                <a:lnTo>
                  <a:pt x="0" y="46000882"/>
                </a:lnTo>
                <a:lnTo>
                  <a:pt x="0" y="0"/>
                </a:lnTo>
                <a:close/>
              </a:path>
            </a:pathLst>
          </a:custGeom>
          <a:blipFill>
            <a:blip r:embed="rId2">
              <a:alphaModFix amt="8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6622143" y="-1282467"/>
            <a:ext cx="10479780" cy="12851933"/>
          </a:xfrm>
          <a:custGeom>
            <a:avLst/>
            <a:gdLst/>
            <a:ahLst/>
            <a:cxnLst/>
            <a:rect r="r" b="b" t="t" l="l"/>
            <a:pathLst>
              <a:path h="12851933" w="10479780">
                <a:moveTo>
                  <a:pt x="0" y="0"/>
                </a:moveTo>
                <a:lnTo>
                  <a:pt x="10479780" y="0"/>
                </a:lnTo>
                <a:lnTo>
                  <a:pt x="10479780" y="12851934"/>
                </a:lnTo>
                <a:lnTo>
                  <a:pt x="0" y="12851934"/>
                </a:lnTo>
                <a:lnTo>
                  <a:pt x="0" y="0"/>
                </a:lnTo>
                <a:close/>
              </a:path>
            </a:pathLst>
          </a:custGeom>
          <a:blipFill>
            <a:blip r:embed="rId4"/>
            <a:stretch>
              <a:fillRect l="-18692" t="-12027" r="-18692" b="0"/>
            </a:stretch>
          </a:blipFill>
        </p:spPr>
      </p:sp>
      <p:sp>
        <p:nvSpPr>
          <p:cNvPr name="Freeform 4" id="4"/>
          <p:cNvSpPr/>
          <p:nvPr/>
        </p:nvSpPr>
        <p:spPr>
          <a:xfrm flipH="false" flipV="false" rot="0">
            <a:off x="-278322" y="2713624"/>
            <a:ext cx="7486883" cy="5994488"/>
          </a:xfrm>
          <a:custGeom>
            <a:avLst/>
            <a:gdLst/>
            <a:ahLst/>
            <a:cxnLst/>
            <a:rect r="r" b="b" t="t" l="l"/>
            <a:pathLst>
              <a:path h="5994488" w="7486883">
                <a:moveTo>
                  <a:pt x="0" y="0"/>
                </a:moveTo>
                <a:lnTo>
                  <a:pt x="7486883" y="0"/>
                </a:lnTo>
                <a:lnTo>
                  <a:pt x="7486883" y="5994488"/>
                </a:lnTo>
                <a:lnTo>
                  <a:pt x="0" y="5994488"/>
                </a:lnTo>
                <a:lnTo>
                  <a:pt x="0" y="0"/>
                </a:lnTo>
                <a:close/>
              </a:path>
            </a:pathLst>
          </a:custGeom>
          <a:blipFill>
            <a:blip r:embed="rId5"/>
            <a:stretch>
              <a:fillRect l="-32520" t="-31546" r="-40142" b="0"/>
            </a:stretch>
          </a:blipFill>
        </p:spPr>
      </p:sp>
      <p:sp>
        <p:nvSpPr>
          <p:cNvPr name="TextBox 5" id="5"/>
          <p:cNvSpPr txBox="true"/>
          <p:nvPr/>
        </p:nvSpPr>
        <p:spPr>
          <a:xfrm rot="0">
            <a:off x="360761" y="1150698"/>
            <a:ext cx="6208718" cy="2727470"/>
          </a:xfrm>
          <a:prstGeom prst="rect">
            <a:avLst/>
          </a:prstGeom>
        </p:spPr>
        <p:txBody>
          <a:bodyPr anchor="t" rtlCol="false" tIns="0" lIns="0" bIns="0" rIns="0">
            <a:spAutoFit/>
          </a:bodyPr>
          <a:lstStyle/>
          <a:p>
            <a:pPr algn="ctr">
              <a:lnSpc>
                <a:spcPts val="7318"/>
              </a:lnSpc>
            </a:pPr>
            <a:r>
              <a:rPr lang="en-US" sz="5227">
                <a:solidFill>
                  <a:srgbClr val="FFFFFF"/>
                </a:solidFill>
                <a:latin typeface="Anton"/>
                <a:ea typeface="Anton"/>
                <a:cs typeface="Anton"/>
                <a:sym typeface="Anton"/>
              </a:rPr>
              <a:t>NỀN TẢNG SERVER VÀ GIAO DIỆN NGƯỜI DÙNG</a:t>
            </a:r>
          </a:p>
          <a:p>
            <a:pPr algn="ctr">
              <a:lnSpc>
                <a:spcPts val="7318"/>
              </a:lnSpc>
              <a:spcBef>
                <a:spcPct val="0"/>
              </a:spcBef>
            </a:pPr>
          </a:p>
        </p:txBody>
      </p:sp>
      <p:sp>
        <p:nvSpPr>
          <p:cNvPr name="TextBox 6" id="6"/>
          <p:cNvSpPr txBox="true"/>
          <p:nvPr/>
        </p:nvSpPr>
        <p:spPr>
          <a:xfrm rot="0">
            <a:off x="7439867" y="515816"/>
            <a:ext cx="5483006" cy="1698103"/>
          </a:xfrm>
          <a:prstGeom prst="rect">
            <a:avLst/>
          </a:prstGeom>
        </p:spPr>
        <p:txBody>
          <a:bodyPr anchor="t" rtlCol="false" tIns="0" lIns="0" bIns="0" rIns="0">
            <a:spAutoFit/>
          </a:bodyPr>
          <a:lstStyle/>
          <a:p>
            <a:pPr algn="ctr">
              <a:lnSpc>
                <a:spcPts val="6832"/>
              </a:lnSpc>
            </a:pPr>
            <a:r>
              <a:rPr lang="en-US" sz="4880">
                <a:solidFill>
                  <a:srgbClr val="FFFFFF"/>
                </a:solidFill>
                <a:latin typeface="Anton"/>
                <a:ea typeface="Anton"/>
                <a:cs typeface="Anton"/>
                <a:sym typeface="Anton"/>
              </a:rPr>
              <a:t>Backend (Server-side)</a:t>
            </a:r>
          </a:p>
          <a:p>
            <a:pPr algn="ctr">
              <a:lnSpc>
                <a:spcPts val="6832"/>
              </a:lnSpc>
              <a:spcBef>
                <a:spcPct val="0"/>
              </a:spcBef>
            </a:pPr>
          </a:p>
        </p:txBody>
      </p:sp>
      <p:sp>
        <p:nvSpPr>
          <p:cNvPr name="TextBox 7" id="7"/>
          <p:cNvSpPr txBox="true"/>
          <p:nvPr/>
        </p:nvSpPr>
        <p:spPr>
          <a:xfrm rot="0">
            <a:off x="7439921" y="3747348"/>
            <a:ext cx="6029650" cy="1699816"/>
          </a:xfrm>
          <a:prstGeom prst="rect">
            <a:avLst/>
          </a:prstGeom>
        </p:spPr>
        <p:txBody>
          <a:bodyPr anchor="t" rtlCol="false" tIns="0" lIns="0" bIns="0" rIns="0">
            <a:spAutoFit/>
          </a:bodyPr>
          <a:lstStyle/>
          <a:p>
            <a:pPr algn="ctr">
              <a:lnSpc>
                <a:spcPts val="6840"/>
              </a:lnSpc>
            </a:pPr>
            <a:r>
              <a:rPr lang="en-US" sz="4885">
                <a:solidFill>
                  <a:srgbClr val="FFFFFF"/>
                </a:solidFill>
                <a:latin typeface="Anton"/>
                <a:ea typeface="Anton"/>
                <a:cs typeface="Anton"/>
                <a:sym typeface="Anton"/>
              </a:rPr>
              <a:t>Database (Cơ sở dữ liệu)</a:t>
            </a:r>
          </a:p>
          <a:p>
            <a:pPr algn="ctr">
              <a:lnSpc>
                <a:spcPts val="6840"/>
              </a:lnSpc>
              <a:spcBef>
                <a:spcPct val="0"/>
              </a:spcBef>
            </a:pPr>
          </a:p>
        </p:txBody>
      </p:sp>
      <p:grpSp>
        <p:nvGrpSpPr>
          <p:cNvPr name="Group 8" id="8"/>
          <p:cNvGrpSpPr/>
          <p:nvPr/>
        </p:nvGrpSpPr>
        <p:grpSpPr>
          <a:xfrm rot="0">
            <a:off x="7226834" y="1829130"/>
            <a:ext cx="10631396" cy="1211630"/>
            <a:chOff x="0" y="0"/>
            <a:chExt cx="2800038" cy="319112"/>
          </a:xfrm>
        </p:grpSpPr>
        <p:sp>
          <p:nvSpPr>
            <p:cNvPr name="Freeform 9" id="9"/>
            <p:cNvSpPr/>
            <p:nvPr/>
          </p:nvSpPr>
          <p:spPr>
            <a:xfrm flipH="false" flipV="false" rot="0">
              <a:off x="0" y="0"/>
              <a:ext cx="2800038" cy="319112"/>
            </a:xfrm>
            <a:custGeom>
              <a:avLst/>
              <a:gdLst/>
              <a:ahLst/>
              <a:cxnLst/>
              <a:rect r="r" b="b" t="t" l="l"/>
              <a:pathLst>
                <a:path h="319112" w="2800038">
                  <a:moveTo>
                    <a:pt x="37139" y="0"/>
                  </a:moveTo>
                  <a:lnTo>
                    <a:pt x="2762900" y="0"/>
                  </a:lnTo>
                  <a:cubicBezTo>
                    <a:pt x="2772749" y="0"/>
                    <a:pt x="2782196" y="3913"/>
                    <a:pt x="2789161" y="10878"/>
                  </a:cubicBezTo>
                  <a:cubicBezTo>
                    <a:pt x="2796126" y="17843"/>
                    <a:pt x="2800038" y="27289"/>
                    <a:pt x="2800038" y="37139"/>
                  </a:cubicBezTo>
                  <a:lnTo>
                    <a:pt x="2800038" y="281973"/>
                  </a:lnTo>
                  <a:cubicBezTo>
                    <a:pt x="2800038" y="291823"/>
                    <a:pt x="2796126" y="301270"/>
                    <a:pt x="2789161" y="308235"/>
                  </a:cubicBezTo>
                  <a:cubicBezTo>
                    <a:pt x="2782196" y="315199"/>
                    <a:pt x="2772749" y="319112"/>
                    <a:pt x="2762900" y="319112"/>
                  </a:cubicBezTo>
                  <a:lnTo>
                    <a:pt x="37139" y="319112"/>
                  </a:lnTo>
                  <a:cubicBezTo>
                    <a:pt x="27289" y="319112"/>
                    <a:pt x="17843" y="315199"/>
                    <a:pt x="10878" y="308235"/>
                  </a:cubicBezTo>
                  <a:cubicBezTo>
                    <a:pt x="3913" y="301270"/>
                    <a:pt x="0" y="291823"/>
                    <a:pt x="0" y="281973"/>
                  </a:cubicBezTo>
                  <a:lnTo>
                    <a:pt x="0" y="37139"/>
                  </a:lnTo>
                  <a:cubicBezTo>
                    <a:pt x="0" y="27289"/>
                    <a:pt x="3913" y="17843"/>
                    <a:pt x="10878" y="10878"/>
                  </a:cubicBezTo>
                  <a:cubicBezTo>
                    <a:pt x="17843" y="3913"/>
                    <a:pt x="27289" y="0"/>
                    <a:pt x="37139" y="0"/>
                  </a:cubicBezTo>
                  <a:close/>
                </a:path>
              </a:pathLst>
            </a:custGeom>
            <a:solidFill>
              <a:srgbClr val="F9FAFD"/>
            </a:solidFill>
          </p:spPr>
        </p:sp>
        <p:sp>
          <p:nvSpPr>
            <p:cNvPr name="TextBox 10" id="10"/>
            <p:cNvSpPr txBox="true"/>
            <p:nvPr/>
          </p:nvSpPr>
          <p:spPr>
            <a:xfrm>
              <a:off x="0" y="-47625"/>
              <a:ext cx="2800038" cy="366737"/>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7474761" y="1909084"/>
            <a:ext cx="9639960" cy="896187"/>
          </a:xfrm>
          <a:prstGeom prst="rect">
            <a:avLst/>
          </a:prstGeom>
        </p:spPr>
        <p:txBody>
          <a:bodyPr anchor="t" rtlCol="false" tIns="0" lIns="0" bIns="0" rIns="0">
            <a:spAutoFit/>
          </a:bodyPr>
          <a:lstStyle/>
          <a:p>
            <a:pPr algn="l">
              <a:lnSpc>
                <a:spcPts val="3628"/>
              </a:lnSpc>
            </a:pPr>
            <a:r>
              <a:rPr lang="en-US" sz="2592">
                <a:solidFill>
                  <a:srgbClr val="132FBA"/>
                </a:solidFill>
                <a:latin typeface="Anton"/>
                <a:ea typeface="Anton"/>
                <a:cs typeface="Anton"/>
                <a:sym typeface="Anton"/>
              </a:rPr>
              <a:t>Trung tâm điều phối, xử lý logic nghiệp vụ. Chịu trách nhiệm kết nối các dịch vụ AI và quản lý các giao thức (MQTT, WebSocket).</a:t>
            </a:r>
          </a:p>
        </p:txBody>
      </p:sp>
      <p:grpSp>
        <p:nvGrpSpPr>
          <p:cNvPr name="Group 12" id="12"/>
          <p:cNvGrpSpPr/>
          <p:nvPr/>
        </p:nvGrpSpPr>
        <p:grpSpPr>
          <a:xfrm rot="0">
            <a:off x="7226834" y="5012727"/>
            <a:ext cx="10631396" cy="1168242"/>
            <a:chOff x="0" y="0"/>
            <a:chExt cx="2800038" cy="307685"/>
          </a:xfrm>
        </p:grpSpPr>
        <p:sp>
          <p:nvSpPr>
            <p:cNvPr name="Freeform 13" id="13"/>
            <p:cNvSpPr/>
            <p:nvPr/>
          </p:nvSpPr>
          <p:spPr>
            <a:xfrm flipH="false" flipV="false" rot="0">
              <a:off x="0" y="0"/>
              <a:ext cx="2800038" cy="307685"/>
            </a:xfrm>
            <a:custGeom>
              <a:avLst/>
              <a:gdLst/>
              <a:ahLst/>
              <a:cxnLst/>
              <a:rect r="r" b="b" t="t" l="l"/>
              <a:pathLst>
                <a:path h="307685" w="2800038">
                  <a:moveTo>
                    <a:pt x="37139" y="0"/>
                  </a:moveTo>
                  <a:lnTo>
                    <a:pt x="2762900" y="0"/>
                  </a:lnTo>
                  <a:cubicBezTo>
                    <a:pt x="2772749" y="0"/>
                    <a:pt x="2782196" y="3913"/>
                    <a:pt x="2789161" y="10878"/>
                  </a:cubicBezTo>
                  <a:cubicBezTo>
                    <a:pt x="2796126" y="17843"/>
                    <a:pt x="2800038" y="27289"/>
                    <a:pt x="2800038" y="37139"/>
                  </a:cubicBezTo>
                  <a:lnTo>
                    <a:pt x="2800038" y="270546"/>
                  </a:lnTo>
                  <a:cubicBezTo>
                    <a:pt x="2800038" y="291057"/>
                    <a:pt x="2783411" y="307685"/>
                    <a:pt x="2762900" y="307685"/>
                  </a:cubicBezTo>
                  <a:lnTo>
                    <a:pt x="37139" y="307685"/>
                  </a:lnTo>
                  <a:cubicBezTo>
                    <a:pt x="27289" y="307685"/>
                    <a:pt x="17843" y="303772"/>
                    <a:pt x="10878" y="296807"/>
                  </a:cubicBezTo>
                  <a:cubicBezTo>
                    <a:pt x="3913" y="289842"/>
                    <a:pt x="0" y="280396"/>
                    <a:pt x="0" y="270546"/>
                  </a:cubicBezTo>
                  <a:lnTo>
                    <a:pt x="0" y="37139"/>
                  </a:lnTo>
                  <a:cubicBezTo>
                    <a:pt x="0" y="27289"/>
                    <a:pt x="3913" y="17843"/>
                    <a:pt x="10878" y="10878"/>
                  </a:cubicBezTo>
                  <a:cubicBezTo>
                    <a:pt x="17843" y="3913"/>
                    <a:pt x="27289" y="0"/>
                    <a:pt x="37139" y="0"/>
                  </a:cubicBezTo>
                  <a:close/>
                </a:path>
              </a:pathLst>
            </a:custGeom>
            <a:solidFill>
              <a:srgbClr val="F9FAFD"/>
            </a:solidFill>
          </p:spPr>
        </p:sp>
        <p:sp>
          <p:nvSpPr>
            <p:cNvPr name="TextBox 14" id="14"/>
            <p:cNvSpPr txBox="true"/>
            <p:nvPr/>
          </p:nvSpPr>
          <p:spPr>
            <a:xfrm>
              <a:off x="0" y="-47625"/>
              <a:ext cx="2800038" cy="355310"/>
            </a:xfrm>
            <a:prstGeom prst="rect">
              <a:avLst/>
            </a:prstGeom>
          </p:spPr>
          <p:txBody>
            <a:bodyPr anchor="ctr" rtlCol="false" tIns="50800" lIns="50800" bIns="50800" rIns="50800"/>
            <a:lstStyle/>
            <a:p>
              <a:pPr algn="ctr">
                <a:lnSpc>
                  <a:spcPts val="3499"/>
                </a:lnSpc>
              </a:pPr>
            </a:p>
          </p:txBody>
        </p:sp>
      </p:grpSp>
      <p:sp>
        <p:nvSpPr>
          <p:cNvPr name="TextBox 15" id="15"/>
          <p:cNvSpPr txBox="true"/>
          <p:nvPr/>
        </p:nvSpPr>
        <p:spPr>
          <a:xfrm rot="0">
            <a:off x="7439921" y="5100759"/>
            <a:ext cx="10111298" cy="896187"/>
          </a:xfrm>
          <a:prstGeom prst="rect">
            <a:avLst/>
          </a:prstGeom>
        </p:spPr>
        <p:txBody>
          <a:bodyPr anchor="t" rtlCol="false" tIns="0" lIns="0" bIns="0" rIns="0">
            <a:spAutoFit/>
          </a:bodyPr>
          <a:lstStyle/>
          <a:p>
            <a:pPr algn="l">
              <a:lnSpc>
                <a:spcPts val="3628"/>
              </a:lnSpc>
            </a:pPr>
            <a:r>
              <a:rPr lang="en-US" sz="2592">
                <a:solidFill>
                  <a:srgbClr val="132FBA"/>
                </a:solidFill>
                <a:latin typeface="Anton"/>
                <a:ea typeface="Anton"/>
                <a:cs typeface="Anton"/>
                <a:sym typeface="Anton"/>
              </a:rPr>
              <a:t>Lưu trữ thông tin tài khoản người dùng, cấu hình thiết bị, và dữ liệu lịch sử từ các cảm biến (SupaBase).</a:t>
            </a:r>
          </a:p>
        </p:txBody>
      </p:sp>
      <p:sp>
        <p:nvSpPr>
          <p:cNvPr name="TextBox 16" id="16"/>
          <p:cNvSpPr txBox="true"/>
          <p:nvPr/>
        </p:nvSpPr>
        <p:spPr>
          <a:xfrm rot="0">
            <a:off x="7524996" y="6887558"/>
            <a:ext cx="6677771" cy="1698103"/>
          </a:xfrm>
          <a:prstGeom prst="rect">
            <a:avLst/>
          </a:prstGeom>
        </p:spPr>
        <p:txBody>
          <a:bodyPr anchor="t" rtlCol="false" tIns="0" lIns="0" bIns="0" rIns="0">
            <a:spAutoFit/>
          </a:bodyPr>
          <a:lstStyle/>
          <a:p>
            <a:pPr algn="ctr">
              <a:lnSpc>
                <a:spcPts val="6832"/>
              </a:lnSpc>
            </a:pPr>
            <a:r>
              <a:rPr lang="en-US" sz="4880">
                <a:solidFill>
                  <a:srgbClr val="FFFFFF"/>
                </a:solidFill>
                <a:latin typeface="Anton"/>
                <a:ea typeface="Anton"/>
                <a:cs typeface="Anton"/>
                <a:sym typeface="Anton"/>
              </a:rPr>
              <a:t>Frontend (Web Application)</a:t>
            </a:r>
          </a:p>
          <a:p>
            <a:pPr algn="ctr">
              <a:lnSpc>
                <a:spcPts val="6832"/>
              </a:lnSpc>
              <a:spcBef>
                <a:spcPct val="0"/>
              </a:spcBef>
            </a:pPr>
          </a:p>
        </p:txBody>
      </p:sp>
      <p:grpSp>
        <p:nvGrpSpPr>
          <p:cNvPr name="Group 17" id="17"/>
          <p:cNvGrpSpPr/>
          <p:nvPr/>
        </p:nvGrpSpPr>
        <p:grpSpPr>
          <a:xfrm rot="0">
            <a:off x="7208561" y="8144858"/>
            <a:ext cx="10649669" cy="1251763"/>
            <a:chOff x="0" y="0"/>
            <a:chExt cx="2804851" cy="329683"/>
          </a:xfrm>
        </p:grpSpPr>
        <p:sp>
          <p:nvSpPr>
            <p:cNvPr name="Freeform 18" id="18"/>
            <p:cNvSpPr/>
            <p:nvPr/>
          </p:nvSpPr>
          <p:spPr>
            <a:xfrm flipH="false" flipV="false" rot="0">
              <a:off x="0" y="0"/>
              <a:ext cx="2804851" cy="329683"/>
            </a:xfrm>
            <a:custGeom>
              <a:avLst/>
              <a:gdLst/>
              <a:ahLst/>
              <a:cxnLst/>
              <a:rect r="r" b="b" t="t" l="l"/>
              <a:pathLst>
                <a:path h="329683" w="2804851">
                  <a:moveTo>
                    <a:pt x="37075" y="0"/>
                  </a:moveTo>
                  <a:lnTo>
                    <a:pt x="2767776" y="0"/>
                  </a:lnTo>
                  <a:cubicBezTo>
                    <a:pt x="2788252" y="0"/>
                    <a:pt x="2804851" y="16599"/>
                    <a:pt x="2804851" y="37075"/>
                  </a:cubicBezTo>
                  <a:lnTo>
                    <a:pt x="2804851" y="292607"/>
                  </a:lnTo>
                  <a:cubicBezTo>
                    <a:pt x="2804851" y="302440"/>
                    <a:pt x="2800945" y="311871"/>
                    <a:pt x="2793992" y="318823"/>
                  </a:cubicBezTo>
                  <a:cubicBezTo>
                    <a:pt x="2787039" y="325776"/>
                    <a:pt x="2777609" y="329683"/>
                    <a:pt x="2767776" y="329683"/>
                  </a:cubicBezTo>
                  <a:lnTo>
                    <a:pt x="37075" y="329683"/>
                  </a:lnTo>
                  <a:cubicBezTo>
                    <a:pt x="16599" y="329683"/>
                    <a:pt x="0" y="313083"/>
                    <a:pt x="0" y="292607"/>
                  </a:cubicBezTo>
                  <a:lnTo>
                    <a:pt x="0" y="37075"/>
                  </a:lnTo>
                  <a:cubicBezTo>
                    <a:pt x="0" y="27242"/>
                    <a:pt x="3906" y="17812"/>
                    <a:pt x="10859" y="10859"/>
                  </a:cubicBezTo>
                  <a:cubicBezTo>
                    <a:pt x="17812" y="3906"/>
                    <a:pt x="27242" y="0"/>
                    <a:pt x="37075" y="0"/>
                  </a:cubicBezTo>
                  <a:close/>
                </a:path>
              </a:pathLst>
            </a:custGeom>
            <a:solidFill>
              <a:srgbClr val="F9FAFD"/>
            </a:solidFill>
          </p:spPr>
        </p:sp>
        <p:sp>
          <p:nvSpPr>
            <p:cNvPr name="TextBox 19" id="19"/>
            <p:cNvSpPr txBox="true"/>
            <p:nvPr/>
          </p:nvSpPr>
          <p:spPr>
            <a:xfrm>
              <a:off x="0" y="-47625"/>
              <a:ext cx="2804851" cy="377308"/>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7456488" y="8224811"/>
            <a:ext cx="9639960" cy="896187"/>
          </a:xfrm>
          <a:prstGeom prst="rect">
            <a:avLst/>
          </a:prstGeom>
        </p:spPr>
        <p:txBody>
          <a:bodyPr anchor="t" rtlCol="false" tIns="0" lIns="0" bIns="0" rIns="0">
            <a:spAutoFit/>
          </a:bodyPr>
          <a:lstStyle/>
          <a:p>
            <a:pPr algn="l">
              <a:lnSpc>
                <a:spcPts val="3628"/>
              </a:lnSpc>
            </a:pPr>
            <a:r>
              <a:rPr lang="en-US" sz="2592">
                <a:solidFill>
                  <a:srgbClr val="132FBA"/>
                </a:solidFill>
                <a:latin typeface="Anton"/>
                <a:ea typeface="Anton"/>
                <a:cs typeface="Anton"/>
                <a:sym typeface="Anton"/>
              </a:rPr>
              <a:t>Giao diện trực quan cho người dùng. Cung cấp chức năng quản lý, điều khiển thủ công và xem biểu đồ dữ liệu thời gian thực.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9F9">
                <a:alpha val="100000"/>
              </a:srgbClr>
            </a:gs>
            <a:gs pos="50000">
              <a:srgbClr val="FFF9F9">
                <a:alpha val="73500"/>
              </a:srgbClr>
            </a:gs>
            <a:gs pos="100000">
              <a:srgbClr val="81CEEF">
                <a:alpha val="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0" y="34451"/>
            <a:ext cx="18288000" cy="9006840"/>
          </a:xfrm>
          <a:custGeom>
            <a:avLst/>
            <a:gdLst/>
            <a:ahLst/>
            <a:cxnLst/>
            <a:rect r="r" b="b" t="t" l="l"/>
            <a:pathLst>
              <a:path h="9006840" w="18288000">
                <a:moveTo>
                  <a:pt x="0" y="0"/>
                </a:moveTo>
                <a:lnTo>
                  <a:pt x="18288000" y="0"/>
                </a:lnTo>
                <a:lnTo>
                  <a:pt x="18288000" y="9006840"/>
                </a:lnTo>
                <a:lnTo>
                  <a:pt x="0" y="9006840"/>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7127208" y="2960380"/>
            <a:ext cx="4919650" cy="4919650"/>
          </a:xfrm>
          <a:custGeom>
            <a:avLst/>
            <a:gdLst/>
            <a:ahLst/>
            <a:cxnLst/>
            <a:rect r="r" b="b" t="t" l="l"/>
            <a:pathLst>
              <a:path h="4919650" w="4919650">
                <a:moveTo>
                  <a:pt x="0" y="0"/>
                </a:moveTo>
                <a:lnTo>
                  <a:pt x="4919649" y="0"/>
                </a:lnTo>
                <a:lnTo>
                  <a:pt x="4919649" y="4919650"/>
                </a:lnTo>
                <a:lnTo>
                  <a:pt x="0" y="4919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02500" y="7236492"/>
            <a:ext cx="18736628" cy="4426528"/>
          </a:xfrm>
          <a:custGeom>
            <a:avLst/>
            <a:gdLst/>
            <a:ahLst/>
            <a:cxnLst/>
            <a:rect r="r" b="b" t="t" l="l"/>
            <a:pathLst>
              <a:path h="4426528" w="18736628">
                <a:moveTo>
                  <a:pt x="18736628" y="0"/>
                </a:moveTo>
                <a:lnTo>
                  <a:pt x="0" y="0"/>
                </a:lnTo>
                <a:lnTo>
                  <a:pt x="0" y="4426529"/>
                </a:lnTo>
                <a:lnTo>
                  <a:pt x="18736628" y="4426529"/>
                </a:lnTo>
                <a:lnTo>
                  <a:pt x="18736628" y="0"/>
                </a:lnTo>
                <a:close/>
              </a:path>
            </a:pathLst>
          </a:custGeom>
          <a:blipFill>
            <a:blip r:embed="rId5">
              <a:alphaModFix amt="85000"/>
            </a:blip>
            <a:stretch>
              <a:fillRect l="0" t="0" r="0" b="0"/>
            </a:stretch>
          </a:blipFill>
        </p:spPr>
      </p:sp>
      <p:grpSp>
        <p:nvGrpSpPr>
          <p:cNvPr name="Group 5" id="5"/>
          <p:cNvGrpSpPr/>
          <p:nvPr/>
        </p:nvGrpSpPr>
        <p:grpSpPr>
          <a:xfrm rot="0">
            <a:off x="7127208" y="3064535"/>
            <a:ext cx="4033585" cy="4157930"/>
            <a:chOff x="0" y="0"/>
            <a:chExt cx="812800" cy="837857"/>
          </a:xfrm>
        </p:grpSpPr>
        <p:sp>
          <p:nvSpPr>
            <p:cNvPr name="Freeform 6" id="6"/>
            <p:cNvSpPr/>
            <p:nvPr/>
          </p:nvSpPr>
          <p:spPr>
            <a:xfrm flipH="false" flipV="false" rot="0">
              <a:off x="0" y="0"/>
              <a:ext cx="812800" cy="837857"/>
            </a:xfrm>
            <a:custGeom>
              <a:avLst/>
              <a:gdLst/>
              <a:ahLst/>
              <a:cxnLst/>
              <a:rect r="r" b="b" t="t" l="l"/>
              <a:pathLst>
                <a:path h="837857" w="812800">
                  <a:moveTo>
                    <a:pt x="406400" y="0"/>
                  </a:moveTo>
                  <a:cubicBezTo>
                    <a:pt x="181951" y="0"/>
                    <a:pt x="0" y="187561"/>
                    <a:pt x="0" y="418928"/>
                  </a:cubicBezTo>
                  <a:cubicBezTo>
                    <a:pt x="0" y="650296"/>
                    <a:pt x="181951" y="837857"/>
                    <a:pt x="406400" y="837857"/>
                  </a:cubicBezTo>
                  <a:cubicBezTo>
                    <a:pt x="630849" y="837857"/>
                    <a:pt x="812800" y="650296"/>
                    <a:pt x="812800" y="418928"/>
                  </a:cubicBezTo>
                  <a:cubicBezTo>
                    <a:pt x="812800" y="187561"/>
                    <a:pt x="630849" y="0"/>
                    <a:pt x="406400" y="0"/>
                  </a:cubicBezTo>
                  <a:close/>
                </a:path>
              </a:pathLst>
            </a:custGeom>
            <a:solidFill>
              <a:srgbClr val="001D86"/>
            </a:solidFill>
          </p:spPr>
        </p:sp>
        <p:sp>
          <p:nvSpPr>
            <p:cNvPr name="TextBox 7" id="7"/>
            <p:cNvSpPr txBox="true"/>
            <p:nvPr/>
          </p:nvSpPr>
          <p:spPr>
            <a:xfrm>
              <a:off x="76200" y="11874"/>
              <a:ext cx="660400" cy="747433"/>
            </a:xfrm>
            <a:prstGeom prst="rect">
              <a:avLst/>
            </a:prstGeom>
          </p:spPr>
          <p:txBody>
            <a:bodyPr anchor="ctr" rtlCol="false" tIns="50800" lIns="50800" bIns="50800" rIns="50800"/>
            <a:lstStyle/>
            <a:p>
              <a:pPr algn="ctr">
                <a:lnSpc>
                  <a:spcPts val="5179"/>
                </a:lnSpc>
              </a:pPr>
            </a:p>
            <a:p>
              <a:pPr algn="ctr">
                <a:lnSpc>
                  <a:spcPts val="5179"/>
                </a:lnSpc>
              </a:pPr>
              <a:r>
                <a:rPr lang="en-US" sz="3699" b="true">
                  <a:solidFill>
                    <a:srgbClr val="FFFFFF"/>
                  </a:solidFill>
                  <a:latin typeface="Canva Sans Bold"/>
                  <a:ea typeface="Canva Sans Bold"/>
                  <a:cs typeface="Canva Sans Bold"/>
                  <a:sym typeface="Canva Sans Bold"/>
                </a:rPr>
                <a:t>Công nghệ AI: Xử lý Ngôn ngữ Tự nhiên</a:t>
              </a:r>
            </a:p>
            <a:p>
              <a:pPr algn="ctr">
                <a:lnSpc>
                  <a:spcPts val="4759"/>
                </a:lnSpc>
              </a:pPr>
            </a:p>
          </p:txBody>
        </p:sp>
      </p:grpSp>
      <p:grpSp>
        <p:nvGrpSpPr>
          <p:cNvPr name="Group 8" id="8"/>
          <p:cNvGrpSpPr/>
          <p:nvPr/>
        </p:nvGrpSpPr>
        <p:grpSpPr>
          <a:xfrm rot="0">
            <a:off x="769150" y="869818"/>
            <a:ext cx="5351824" cy="3086100"/>
            <a:chOff x="0" y="0"/>
            <a:chExt cx="1409534" cy="812800"/>
          </a:xfrm>
        </p:grpSpPr>
        <p:sp>
          <p:nvSpPr>
            <p:cNvPr name="Freeform 9" id="9"/>
            <p:cNvSpPr/>
            <p:nvPr/>
          </p:nvSpPr>
          <p:spPr>
            <a:xfrm flipH="false" flipV="false" rot="0">
              <a:off x="0" y="0"/>
              <a:ext cx="1409534" cy="812800"/>
            </a:xfrm>
            <a:custGeom>
              <a:avLst/>
              <a:gdLst/>
              <a:ahLst/>
              <a:cxnLst/>
              <a:rect r="r" b="b" t="t" l="l"/>
              <a:pathLst>
                <a:path h="812800" w="1409534">
                  <a:moveTo>
                    <a:pt x="73776" y="0"/>
                  </a:moveTo>
                  <a:lnTo>
                    <a:pt x="1335758" y="0"/>
                  </a:lnTo>
                  <a:cubicBezTo>
                    <a:pt x="1355324" y="0"/>
                    <a:pt x="1374090" y="7773"/>
                    <a:pt x="1387925" y="21609"/>
                  </a:cubicBezTo>
                  <a:cubicBezTo>
                    <a:pt x="1401761" y="35444"/>
                    <a:pt x="1409534" y="54210"/>
                    <a:pt x="1409534" y="73776"/>
                  </a:cubicBezTo>
                  <a:lnTo>
                    <a:pt x="1409534" y="739024"/>
                  </a:lnTo>
                  <a:cubicBezTo>
                    <a:pt x="1409534" y="758590"/>
                    <a:pt x="1401761" y="777356"/>
                    <a:pt x="1387925" y="791191"/>
                  </a:cubicBezTo>
                  <a:cubicBezTo>
                    <a:pt x="1374090" y="805027"/>
                    <a:pt x="1355324" y="812800"/>
                    <a:pt x="1335758" y="812800"/>
                  </a:cubicBezTo>
                  <a:lnTo>
                    <a:pt x="73776" y="812800"/>
                  </a:lnTo>
                  <a:cubicBezTo>
                    <a:pt x="54210" y="812800"/>
                    <a:pt x="35444" y="805027"/>
                    <a:pt x="21609" y="791191"/>
                  </a:cubicBezTo>
                  <a:cubicBezTo>
                    <a:pt x="7773" y="777356"/>
                    <a:pt x="0" y="758590"/>
                    <a:pt x="0" y="739024"/>
                  </a:cubicBezTo>
                  <a:lnTo>
                    <a:pt x="0" y="73776"/>
                  </a:lnTo>
                  <a:cubicBezTo>
                    <a:pt x="0" y="54210"/>
                    <a:pt x="7773" y="35444"/>
                    <a:pt x="21609" y="21609"/>
                  </a:cubicBezTo>
                  <a:cubicBezTo>
                    <a:pt x="35444" y="7773"/>
                    <a:pt x="54210" y="0"/>
                    <a:pt x="73776" y="0"/>
                  </a:cubicBezTo>
                  <a:close/>
                </a:path>
              </a:pathLst>
            </a:custGeom>
            <a:solidFill>
              <a:srgbClr val="001D86"/>
            </a:solidFill>
          </p:spPr>
        </p:sp>
        <p:sp>
          <p:nvSpPr>
            <p:cNvPr name="TextBox 10" id="10"/>
            <p:cNvSpPr txBox="true"/>
            <p:nvPr/>
          </p:nvSpPr>
          <p:spPr>
            <a:xfrm>
              <a:off x="0" y="-57150"/>
              <a:ext cx="1409534" cy="869950"/>
            </a:xfrm>
            <a:prstGeom prst="rect">
              <a:avLst/>
            </a:prstGeom>
          </p:spPr>
          <p:txBody>
            <a:bodyPr anchor="ctr" rtlCol="false" tIns="50800" lIns="50800" bIns="50800" rIns="50800"/>
            <a:lstStyle/>
            <a:p>
              <a:pPr algn="ctr">
                <a:lnSpc>
                  <a:spcPts val="3639"/>
                </a:lnSpc>
              </a:pPr>
              <a:r>
                <a:rPr lang="en-US" sz="2599" b="true">
                  <a:solidFill>
                    <a:srgbClr val="001D86"/>
                  </a:solidFill>
                  <a:latin typeface="Canva Sans Bold"/>
                  <a:ea typeface="Canva Sans Bold"/>
                  <a:cs typeface="Canva Sans Bold"/>
                  <a:sym typeface="Canva Sans Bold"/>
                </a:rPr>
                <a:t>Chiến lược kinh doanh:</a:t>
              </a:r>
              <a:r>
                <a:rPr lang="en-US" sz="2599">
                  <a:solidFill>
                    <a:srgbClr val="001D86"/>
                  </a:solidFill>
                  <a:latin typeface="Canva Sans"/>
                  <a:ea typeface="Canva Sans"/>
                  <a:cs typeface="Canva Sans"/>
                  <a:sym typeface="Canva Sans"/>
                </a:rPr>
                <a:t> mở rộng quy mô, nâng cao chất lượng, đa dạng hóa sản phẩm, phát triển bền vững, hội nhập quốc tế.</a:t>
              </a:r>
            </a:p>
            <a:p>
              <a:pPr algn="ctr">
                <a:lnSpc>
                  <a:spcPts val="2659"/>
                </a:lnSpc>
              </a:pPr>
            </a:p>
          </p:txBody>
        </p:sp>
      </p:grpSp>
      <p:grpSp>
        <p:nvGrpSpPr>
          <p:cNvPr name="Group 11" id="11"/>
          <p:cNvGrpSpPr/>
          <p:nvPr/>
        </p:nvGrpSpPr>
        <p:grpSpPr>
          <a:xfrm rot="0">
            <a:off x="769150" y="6358447"/>
            <a:ext cx="5351824" cy="3091309"/>
            <a:chOff x="0" y="0"/>
            <a:chExt cx="1409534" cy="814172"/>
          </a:xfrm>
        </p:grpSpPr>
        <p:sp>
          <p:nvSpPr>
            <p:cNvPr name="Freeform 12" id="12"/>
            <p:cNvSpPr/>
            <p:nvPr/>
          </p:nvSpPr>
          <p:spPr>
            <a:xfrm flipH="false" flipV="false" rot="0">
              <a:off x="0" y="0"/>
              <a:ext cx="1409534" cy="814172"/>
            </a:xfrm>
            <a:custGeom>
              <a:avLst/>
              <a:gdLst/>
              <a:ahLst/>
              <a:cxnLst/>
              <a:rect r="r" b="b" t="t" l="l"/>
              <a:pathLst>
                <a:path h="814172" w="1409534">
                  <a:moveTo>
                    <a:pt x="73776" y="0"/>
                  </a:moveTo>
                  <a:lnTo>
                    <a:pt x="1335758" y="0"/>
                  </a:lnTo>
                  <a:cubicBezTo>
                    <a:pt x="1355324" y="0"/>
                    <a:pt x="1374090" y="7773"/>
                    <a:pt x="1387925" y="21609"/>
                  </a:cubicBezTo>
                  <a:cubicBezTo>
                    <a:pt x="1401761" y="35444"/>
                    <a:pt x="1409534" y="54210"/>
                    <a:pt x="1409534" y="73776"/>
                  </a:cubicBezTo>
                  <a:lnTo>
                    <a:pt x="1409534" y="740396"/>
                  </a:lnTo>
                  <a:cubicBezTo>
                    <a:pt x="1409534" y="759962"/>
                    <a:pt x="1401761" y="778728"/>
                    <a:pt x="1387925" y="792563"/>
                  </a:cubicBezTo>
                  <a:cubicBezTo>
                    <a:pt x="1374090" y="806399"/>
                    <a:pt x="1355324" y="814172"/>
                    <a:pt x="1335758" y="814172"/>
                  </a:cubicBezTo>
                  <a:lnTo>
                    <a:pt x="73776" y="814172"/>
                  </a:lnTo>
                  <a:cubicBezTo>
                    <a:pt x="54210" y="814172"/>
                    <a:pt x="35444" y="806399"/>
                    <a:pt x="21609" y="792563"/>
                  </a:cubicBezTo>
                  <a:cubicBezTo>
                    <a:pt x="7773" y="778728"/>
                    <a:pt x="0" y="759962"/>
                    <a:pt x="0" y="740396"/>
                  </a:cubicBezTo>
                  <a:lnTo>
                    <a:pt x="0" y="73776"/>
                  </a:lnTo>
                  <a:cubicBezTo>
                    <a:pt x="0" y="54210"/>
                    <a:pt x="7773" y="35444"/>
                    <a:pt x="21609" y="21609"/>
                  </a:cubicBezTo>
                  <a:cubicBezTo>
                    <a:pt x="35444" y="7773"/>
                    <a:pt x="54210" y="0"/>
                    <a:pt x="73776" y="0"/>
                  </a:cubicBezTo>
                  <a:close/>
                </a:path>
              </a:pathLst>
            </a:custGeom>
            <a:solidFill>
              <a:srgbClr val="001D86"/>
            </a:solidFill>
          </p:spPr>
        </p:sp>
        <p:sp>
          <p:nvSpPr>
            <p:cNvPr name="TextBox 13" id="13"/>
            <p:cNvSpPr txBox="true"/>
            <p:nvPr/>
          </p:nvSpPr>
          <p:spPr>
            <a:xfrm>
              <a:off x="0" y="-57150"/>
              <a:ext cx="1409534" cy="871322"/>
            </a:xfrm>
            <a:prstGeom prst="rect">
              <a:avLst/>
            </a:prstGeom>
          </p:spPr>
          <p:txBody>
            <a:bodyPr anchor="ctr" rtlCol="false" tIns="50800" lIns="50800" bIns="50800" rIns="50800"/>
            <a:lstStyle/>
            <a:p>
              <a:pPr algn="ctr">
                <a:lnSpc>
                  <a:spcPts val="3639"/>
                </a:lnSpc>
              </a:pPr>
              <a:r>
                <a:rPr lang="en-US" sz="2599" b="true">
                  <a:solidFill>
                    <a:srgbClr val="001D86"/>
                  </a:solidFill>
                  <a:latin typeface="Canva Sans Bold"/>
                  <a:ea typeface="Canva Sans Bold"/>
                  <a:cs typeface="Canva Sans Bold"/>
                  <a:sym typeface="Canva Sans Bold"/>
                </a:rPr>
                <a:t>Chiến lược kinh doanh:</a:t>
              </a:r>
              <a:r>
                <a:rPr lang="en-US" sz="2599">
                  <a:solidFill>
                    <a:srgbClr val="001D86"/>
                  </a:solidFill>
                  <a:latin typeface="Canva Sans"/>
                  <a:ea typeface="Canva Sans"/>
                  <a:cs typeface="Canva Sans"/>
                  <a:sym typeface="Canva Sans"/>
                </a:rPr>
                <a:t> mở rộng quy mô, nâng cao chất lượng, đa dạng hóa sản phẩm, phát triển bền vững, hội nhập quốc tế.</a:t>
              </a:r>
            </a:p>
            <a:p>
              <a:pPr algn="ctr">
                <a:lnSpc>
                  <a:spcPts val="2659"/>
                </a:lnSpc>
              </a:pPr>
            </a:p>
          </p:txBody>
        </p:sp>
      </p:grpSp>
      <p:grpSp>
        <p:nvGrpSpPr>
          <p:cNvPr name="Group 14" id="14"/>
          <p:cNvGrpSpPr/>
          <p:nvPr/>
        </p:nvGrpSpPr>
        <p:grpSpPr>
          <a:xfrm rot="0">
            <a:off x="616750" y="6172200"/>
            <a:ext cx="5351824" cy="3086100"/>
            <a:chOff x="0" y="0"/>
            <a:chExt cx="1409534" cy="812800"/>
          </a:xfrm>
        </p:grpSpPr>
        <p:sp>
          <p:nvSpPr>
            <p:cNvPr name="Freeform 15" id="15"/>
            <p:cNvSpPr/>
            <p:nvPr/>
          </p:nvSpPr>
          <p:spPr>
            <a:xfrm flipH="false" flipV="false" rot="0">
              <a:off x="0" y="0"/>
              <a:ext cx="1409534" cy="812800"/>
            </a:xfrm>
            <a:custGeom>
              <a:avLst/>
              <a:gdLst/>
              <a:ahLst/>
              <a:cxnLst/>
              <a:rect r="r" b="b" t="t" l="l"/>
              <a:pathLst>
                <a:path h="812800" w="1409534">
                  <a:moveTo>
                    <a:pt x="73776" y="0"/>
                  </a:moveTo>
                  <a:lnTo>
                    <a:pt x="1335758" y="0"/>
                  </a:lnTo>
                  <a:cubicBezTo>
                    <a:pt x="1355324" y="0"/>
                    <a:pt x="1374090" y="7773"/>
                    <a:pt x="1387925" y="21609"/>
                  </a:cubicBezTo>
                  <a:cubicBezTo>
                    <a:pt x="1401761" y="35444"/>
                    <a:pt x="1409534" y="54210"/>
                    <a:pt x="1409534" y="73776"/>
                  </a:cubicBezTo>
                  <a:lnTo>
                    <a:pt x="1409534" y="739024"/>
                  </a:lnTo>
                  <a:cubicBezTo>
                    <a:pt x="1409534" y="758590"/>
                    <a:pt x="1401761" y="777356"/>
                    <a:pt x="1387925" y="791191"/>
                  </a:cubicBezTo>
                  <a:cubicBezTo>
                    <a:pt x="1374090" y="805027"/>
                    <a:pt x="1355324" y="812800"/>
                    <a:pt x="1335758" y="812800"/>
                  </a:cubicBezTo>
                  <a:lnTo>
                    <a:pt x="73776" y="812800"/>
                  </a:lnTo>
                  <a:cubicBezTo>
                    <a:pt x="54210" y="812800"/>
                    <a:pt x="35444" y="805027"/>
                    <a:pt x="21609" y="791191"/>
                  </a:cubicBezTo>
                  <a:cubicBezTo>
                    <a:pt x="7773" y="777356"/>
                    <a:pt x="0" y="758590"/>
                    <a:pt x="0" y="739024"/>
                  </a:cubicBezTo>
                  <a:lnTo>
                    <a:pt x="0" y="73776"/>
                  </a:lnTo>
                  <a:cubicBezTo>
                    <a:pt x="0" y="54210"/>
                    <a:pt x="7773" y="35444"/>
                    <a:pt x="21609" y="21609"/>
                  </a:cubicBezTo>
                  <a:cubicBezTo>
                    <a:pt x="35444" y="7773"/>
                    <a:pt x="54210" y="0"/>
                    <a:pt x="73776" y="0"/>
                  </a:cubicBezTo>
                  <a:close/>
                </a:path>
              </a:pathLst>
            </a:custGeom>
            <a:solidFill>
              <a:srgbClr val="FFF9F9"/>
            </a:solidFill>
          </p:spPr>
        </p:sp>
        <p:sp>
          <p:nvSpPr>
            <p:cNvPr name="TextBox 16" id="16"/>
            <p:cNvSpPr txBox="true"/>
            <p:nvPr/>
          </p:nvSpPr>
          <p:spPr>
            <a:xfrm>
              <a:off x="0" y="-47625"/>
              <a:ext cx="1409534" cy="860425"/>
            </a:xfrm>
            <a:prstGeom prst="rect">
              <a:avLst/>
            </a:prstGeom>
          </p:spPr>
          <p:txBody>
            <a:bodyPr anchor="ctr" rtlCol="false" tIns="50800" lIns="50800" bIns="50800" rIns="50800"/>
            <a:lstStyle/>
            <a:p>
              <a:pPr algn="ctr">
                <a:lnSpc>
                  <a:spcPts val="3499"/>
                </a:lnSpc>
              </a:pPr>
            </a:p>
            <a:p>
              <a:pPr algn="ctr">
                <a:lnSpc>
                  <a:spcPts val="3499"/>
                </a:lnSpc>
              </a:pPr>
              <a:r>
                <a:rPr lang="en-US" b="true" sz="2499">
                  <a:solidFill>
                    <a:srgbClr val="001D86"/>
                  </a:solidFill>
                  <a:latin typeface="Canva Sans Bold"/>
                  <a:ea typeface="Canva Sans Bold"/>
                  <a:cs typeface="Canva Sans Bold"/>
                  <a:sym typeface="Canva Sans Bold"/>
                </a:rPr>
                <a:t>Chat API (LLM) &amp; Function Calling</a:t>
              </a:r>
            </a:p>
            <a:p>
              <a:pPr algn="ctr">
                <a:lnSpc>
                  <a:spcPts val="3499"/>
                </a:lnSpc>
              </a:pPr>
              <a:r>
                <a:rPr lang="en-US" sz="2499">
                  <a:solidFill>
                    <a:srgbClr val="001D86"/>
                  </a:solidFill>
                  <a:latin typeface="Canva Sans"/>
                  <a:ea typeface="Canva Sans"/>
                  <a:cs typeface="Canva Sans"/>
                  <a:sym typeface="Canva Sans"/>
                </a:rPr>
                <a:t>Phân tích văn bản (từ STT) để nhận diện ý định và trích xuất thực thể. Tạo ra một lệnh JSON chuẩn hóa để điều khiển.</a:t>
              </a:r>
            </a:p>
            <a:p>
              <a:pPr algn="ctr">
                <a:lnSpc>
                  <a:spcPts val="1960"/>
                </a:lnSpc>
              </a:pPr>
            </a:p>
          </p:txBody>
        </p:sp>
      </p:grpSp>
      <p:grpSp>
        <p:nvGrpSpPr>
          <p:cNvPr name="Group 17" id="17"/>
          <p:cNvGrpSpPr/>
          <p:nvPr/>
        </p:nvGrpSpPr>
        <p:grpSpPr>
          <a:xfrm rot="0">
            <a:off x="12475242" y="3279108"/>
            <a:ext cx="5351824" cy="4947227"/>
            <a:chOff x="0" y="0"/>
            <a:chExt cx="1409534" cy="1302973"/>
          </a:xfrm>
        </p:grpSpPr>
        <p:sp>
          <p:nvSpPr>
            <p:cNvPr name="Freeform 18" id="18"/>
            <p:cNvSpPr/>
            <p:nvPr/>
          </p:nvSpPr>
          <p:spPr>
            <a:xfrm flipH="false" flipV="false" rot="0">
              <a:off x="0" y="0"/>
              <a:ext cx="1409534" cy="1302973"/>
            </a:xfrm>
            <a:custGeom>
              <a:avLst/>
              <a:gdLst/>
              <a:ahLst/>
              <a:cxnLst/>
              <a:rect r="r" b="b" t="t" l="l"/>
              <a:pathLst>
                <a:path h="1302973" w="1409534">
                  <a:moveTo>
                    <a:pt x="73776" y="0"/>
                  </a:moveTo>
                  <a:lnTo>
                    <a:pt x="1335758" y="0"/>
                  </a:lnTo>
                  <a:cubicBezTo>
                    <a:pt x="1355324" y="0"/>
                    <a:pt x="1374090" y="7773"/>
                    <a:pt x="1387925" y="21609"/>
                  </a:cubicBezTo>
                  <a:cubicBezTo>
                    <a:pt x="1401761" y="35444"/>
                    <a:pt x="1409534" y="54210"/>
                    <a:pt x="1409534" y="73776"/>
                  </a:cubicBezTo>
                  <a:lnTo>
                    <a:pt x="1409534" y="1229197"/>
                  </a:lnTo>
                  <a:cubicBezTo>
                    <a:pt x="1409534" y="1248764"/>
                    <a:pt x="1401761" y="1267529"/>
                    <a:pt x="1387925" y="1281365"/>
                  </a:cubicBezTo>
                  <a:cubicBezTo>
                    <a:pt x="1374090" y="1295200"/>
                    <a:pt x="1355324" y="1302973"/>
                    <a:pt x="1335758" y="1302973"/>
                  </a:cubicBezTo>
                  <a:lnTo>
                    <a:pt x="73776" y="1302973"/>
                  </a:lnTo>
                  <a:cubicBezTo>
                    <a:pt x="54210" y="1302973"/>
                    <a:pt x="35444" y="1295200"/>
                    <a:pt x="21609" y="1281365"/>
                  </a:cubicBezTo>
                  <a:cubicBezTo>
                    <a:pt x="7773" y="1267529"/>
                    <a:pt x="0" y="1248764"/>
                    <a:pt x="0" y="1229197"/>
                  </a:cubicBezTo>
                  <a:lnTo>
                    <a:pt x="0" y="73776"/>
                  </a:lnTo>
                  <a:cubicBezTo>
                    <a:pt x="0" y="54210"/>
                    <a:pt x="7773" y="35444"/>
                    <a:pt x="21609" y="21609"/>
                  </a:cubicBezTo>
                  <a:cubicBezTo>
                    <a:pt x="35444" y="7773"/>
                    <a:pt x="54210" y="0"/>
                    <a:pt x="73776" y="0"/>
                  </a:cubicBezTo>
                  <a:close/>
                </a:path>
              </a:pathLst>
            </a:custGeom>
            <a:solidFill>
              <a:srgbClr val="001D86"/>
            </a:solidFill>
          </p:spPr>
        </p:sp>
        <p:sp>
          <p:nvSpPr>
            <p:cNvPr name="TextBox 19" id="19"/>
            <p:cNvSpPr txBox="true"/>
            <p:nvPr/>
          </p:nvSpPr>
          <p:spPr>
            <a:xfrm>
              <a:off x="0" y="-47625"/>
              <a:ext cx="1409534" cy="1350598"/>
            </a:xfrm>
            <a:prstGeom prst="rect">
              <a:avLst/>
            </a:prstGeom>
          </p:spPr>
          <p:txBody>
            <a:bodyPr anchor="ctr" rtlCol="false" tIns="50800" lIns="50800" bIns="50800" rIns="50800"/>
            <a:lstStyle/>
            <a:p>
              <a:pPr algn="ctr">
                <a:lnSpc>
                  <a:spcPts val="3499"/>
                </a:lnSpc>
              </a:pPr>
              <a:r>
                <a:rPr lang="en-US" sz="2499" b="true">
                  <a:solidFill>
                    <a:srgbClr val="001D86"/>
                  </a:solidFill>
                  <a:latin typeface="Canva Sans Bold"/>
                  <a:ea typeface="Canva Sans Bold"/>
                  <a:cs typeface="Canva Sans Bold"/>
                  <a:sym typeface="Canva Sans Bold"/>
                </a:rPr>
                <a:t>Chiến lược ERP</a:t>
              </a:r>
            </a:p>
            <a:p>
              <a:pPr algn="ctr" marL="539749" indent="-269875" lvl="1">
                <a:lnSpc>
                  <a:spcPts val="3499"/>
                </a:lnSpc>
                <a:buAutoNum type="arabicPeriod" startAt="1"/>
              </a:pPr>
              <a:r>
                <a:rPr lang="en-US" sz="2499">
                  <a:solidFill>
                    <a:srgbClr val="001D86"/>
                  </a:solidFill>
                  <a:latin typeface="Canva Sans"/>
                  <a:ea typeface="Canva Sans"/>
                  <a:cs typeface="Canva Sans"/>
                  <a:sym typeface="Canva Sans"/>
                </a:rPr>
                <a:t>Tích hợp dữ liệu sản xuất – kho – phân phối, giảm tồn kho, rút ngắn lead time.</a:t>
              </a:r>
            </a:p>
            <a:p>
              <a:pPr algn="ctr" marL="539749" indent="-269875" lvl="1">
                <a:lnSpc>
                  <a:spcPts val="3499"/>
                </a:lnSpc>
                <a:buAutoNum type="arabicPeriod" startAt="1"/>
              </a:pPr>
              <a:r>
                <a:rPr lang="en-US" sz="2499">
                  <a:solidFill>
                    <a:srgbClr val="001D86"/>
                  </a:solidFill>
                  <a:latin typeface="Canva Sans"/>
                  <a:ea typeface="Canva Sans"/>
                  <a:cs typeface="Canva Sans"/>
                  <a:sym typeface="Canva Sans"/>
                </a:rPr>
                <a:t>Tối ưu năng lực sản xuất, nâng cao hiệu quả vận hành, giảm thất thoát nguyên liệu.</a:t>
              </a:r>
            </a:p>
            <a:p>
              <a:pPr algn="ctr" marL="539749" indent="-269875" lvl="1">
                <a:lnSpc>
                  <a:spcPts val="3499"/>
                </a:lnSpc>
                <a:buAutoNum type="arabicPeriod" startAt="1"/>
              </a:pPr>
              <a:r>
                <a:rPr lang="en-US" sz="2499">
                  <a:solidFill>
                    <a:srgbClr val="001D86"/>
                  </a:solidFill>
                  <a:latin typeface="Canva Sans"/>
                  <a:ea typeface="Canva Sans"/>
                  <a:cs typeface="Canva Sans"/>
                  <a:sym typeface="Canva Sans"/>
                </a:rPr>
                <a:t>Minh bạch dữ liệu, hỗ trợ ra quyết định chiến lược, chuyển đổi số toàn diện.</a:t>
              </a:r>
            </a:p>
            <a:p>
              <a:pPr algn="ctr">
                <a:lnSpc>
                  <a:spcPts val="3499"/>
                </a:lnSpc>
              </a:pPr>
            </a:p>
          </p:txBody>
        </p:sp>
      </p:grpSp>
      <p:grpSp>
        <p:nvGrpSpPr>
          <p:cNvPr name="Group 20" id="20"/>
          <p:cNvGrpSpPr/>
          <p:nvPr/>
        </p:nvGrpSpPr>
        <p:grpSpPr>
          <a:xfrm rot="0">
            <a:off x="12322842" y="3126708"/>
            <a:ext cx="5351824" cy="4947227"/>
            <a:chOff x="0" y="0"/>
            <a:chExt cx="1409534" cy="1302973"/>
          </a:xfrm>
        </p:grpSpPr>
        <p:sp>
          <p:nvSpPr>
            <p:cNvPr name="Freeform 21" id="21"/>
            <p:cNvSpPr/>
            <p:nvPr/>
          </p:nvSpPr>
          <p:spPr>
            <a:xfrm flipH="false" flipV="false" rot="0">
              <a:off x="0" y="0"/>
              <a:ext cx="1409534" cy="1302973"/>
            </a:xfrm>
            <a:custGeom>
              <a:avLst/>
              <a:gdLst/>
              <a:ahLst/>
              <a:cxnLst/>
              <a:rect r="r" b="b" t="t" l="l"/>
              <a:pathLst>
                <a:path h="1302973" w="1409534">
                  <a:moveTo>
                    <a:pt x="73776" y="0"/>
                  </a:moveTo>
                  <a:lnTo>
                    <a:pt x="1335758" y="0"/>
                  </a:lnTo>
                  <a:cubicBezTo>
                    <a:pt x="1355324" y="0"/>
                    <a:pt x="1374090" y="7773"/>
                    <a:pt x="1387925" y="21609"/>
                  </a:cubicBezTo>
                  <a:cubicBezTo>
                    <a:pt x="1401761" y="35444"/>
                    <a:pt x="1409534" y="54210"/>
                    <a:pt x="1409534" y="73776"/>
                  </a:cubicBezTo>
                  <a:lnTo>
                    <a:pt x="1409534" y="1229197"/>
                  </a:lnTo>
                  <a:cubicBezTo>
                    <a:pt x="1409534" y="1248764"/>
                    <a:pt x="1401761" y="1267529"/>
                    <a:pt x="1387925" y="1281365"/>
                  </a:cubicBezTo>
                  <a:cubicBezTo>
                    <a:pt x="1374090" y="1295200"/>
                    <a:pt x="1355324" y="1302973"/>
                    <a:pt x="1335758" y="1302973"/>
                  </a:cubicBezTo>
                  <a:lnTo>
                    <a:pt x="73776" y="1302973"/>
                  </a:lnTo>
                  <a:cubicBezTo>
                    <a:pt x="54210" y="1302973"/>
                    <a:pt x="35444" y="1295200"/>
                    <a:pt x="21609" y="1281365"/>
                  </a:cubicBezTo>
                  <a:cubicBezTo>
                    <a:pt x="7773" y="1267529"/>
                    <a:pt x="0" y="1248764"/>
                    <a:pt x="0" y="1229197"/>
                  </a:cubicBezTo>
                  <a:lnTo>
                    <a:pt x="0" y="73776"/>
                  </a:lnTo>
                  <a:cubicBezTo>
                    <a:pt x="0" y="54210"/>
                    <a:pt x="7773" y="35444"/>
                    <a:pt x="21609" y="21609"/>
                  </a:cubicBezTo>
                  <a:cubicBezTo>
                    <a:pt x="35444" y="7773"/>
                    <a:pt x="54210" y="0"/>
                    <a:pt x="73776" y="0"/>
                  </a:cubicBezTo>
                  <a:close/>
                </a:path>
              </a:pathLst>
            </a:custGeom>
            <a:solidFill>
              <a:srgbClr val="FFF9F9"/>
            </a:solidFill>
          </p:spPr>
        </p:sp>
        <p:sp>
          <p:nvSpPr>
            <p:cNvPr name="TextBox 22" id="22"/>
            <p:cNvSpPr txBox="true"/>
            <p:nvPr/>
          </p:nvSpPr>
          <p:spPr>
            <a:xfrm>
              <a:off x="0" y="-57150"/>
              <a:ext cx="1409534" cy="1360123"/>
            </a:xfrm>
            <a:prstGeom prst="rect">
              <a:avLst/>
            </a:prstGeom>
          </p:spPr>
          <p:txBody>
            <a:bodyPr anchor="ctr" rtlCol="false" tIns="50800" lIns="50800" bIns="50800" rIns="50800"/>
            <a:lstStyle/>
            <a:p>
              <a:pPr algn="ctr">
                <a:lnSpc>
                  <a:spcPts val="4059"/>
                </a:lnSpc>
              </a:pPr>
              <a:r>
                <a:rPr lang="en-US" sz="2899" b="true">
                  <a:solidFill>
                    <a:srgbClr val="001D86"/>
                  </a:solidFill>
                  <a:latin typeface="Canva Sans Bold"/>
                  <a:ea typeface="Canva Sans Bold"/>
                  <a:cs typeface="Canva Sans Bold"/>
                  <a:sym typeface="Canva Sans Bold"/>
                </a:rPr>
                <a:t>Text-to-Speech (TTS)</a:t>
              </a:r>
            </a:p>
            <a:p>
              <a:pPr algn="ctr">
                <a:lnSpc>
                  <a:spcPts val="4059"/>
                </a:lnSpc>
              </a:pPr>
              <a:r>
                <a:rPr lang="en-US" sz="2899">
                  <a:solidFill>
                    <a:srgbClr val="001D86"/>
                  </a:solidFill>
                  <a:latin typeface="Canva Sans"/>
                  <a:ea typeface="Canva Sans"/>
                  <a:cs typeface="Canva Sans"/>
                  <a:sym typeface="Canva Sans"/>
                </a:rPr>
                <a:t>Tổng hợp giọng nói nhân tạo. Chuyển văn bản phản hồi (từ LLM) thành âm thanh (audio) và phát ra loa trên thiết bị Master cho người dùng.</a:t>
              </a:r>
            </a:p>
            <a:p>
              <a:pPr algn="ctr">
                <a:lnSpc>
                  <a:spcPts val="4059"/>
                </a:lnSpc>
              </a:pPr>
            </a:p>
          </p:txBody>
        </p:sp>
      </p:grpSp>
      <p:grpSp>
        <p:nvGrpSpPr>
          <p:cNvPr name="Group 23" id="23"/>
          <p:cNvGrpSpPr/>
          <p:nvPr/>
        </p:nvGrpSpPr>
        <p:grpSpPr>
          <a:xfrm rot="0">
            <a:off x="616750" y="717418"/>
            <a:ext cx="5351824" cy="3086100"/>
            <a:chOff x="0" y="0"/>
            <a:chExt cx="1409534" cy="812800"/>
          </a:xfrm>
        </p:grpSpPr>
        <p:sp>
          <p:nvSpPr>
            <p:cNvPr name="Freeform 24" id="24"/>
            <p:cNvSpPr/>
            <p:nvPr/>
          </p:nvSpPr>
          <p:spPr>
            <a:xfrm flipH="false" flipV="false" rot="0">
              <a:off x="0" y="0"/>
              <a:ext cx="1409534" cy="812800"/>
            </a:xfrm>
            <a:custGeom>
              <a:avLst/>
              <a:gdLst/>
              <a:ahLst/>
              <a:cxnLst/>
              <a:rect r="r" b="b" t="t" l="l"/>
              <a:pathLst>
                <a:path h="812800" w="1409534">
                  <a:moveTo>
                    <a:pt x="73776" y="0"/>
                  </a:moveTo>
                  <a:lnTo>
                    <a:pt x="1335758" y="0"/>
                  </a:lnTo>
                  <a:cubicBezTo>
                    <a:pt x="1355324" y="0"/>
                    <a:pt x="1374090" y="7773"/>
                    <a:pt x="1387925" y="21609"/>
                  </a:cubicBezTo>
                  <a:cubicBezTo>
                    <a:pt x="1401761" y="35444"/>
                    <a:pt x="1409534" y="54210"/>
                    <a:pt x="1409534" y="73776"/>
                  </a:cubicBezTo>
                  <a:lnTo>
                    <a:pt x="1409534" y="739024"/>
                  </a:lnTo>
                  <a:cubicBezTo>
                    <a:pt x="1409534" y="758590"/>
                    <a:pt x="1401761" y="777356"/>
                    <a:pt x="1387925" y="791191"/>
                  </a:cubicBezTo>
                  <a:cubicBezTo>
                    <a:pt x="1374090" y="805027"/>
                    <a:pt x="1355324" y="812800"/>
                    <a:pt x="1335758" y="812800"/>
                  </a:cubicBezTo>
                  <a:lnTo>
                    <a:pt x="73776" y="812800"/>
                  </a:lnTo>
                  <a:cubicBezTo>
                    <a:pt x="54210" y="812800"/>
                    <a:pt x="35444" y="805027"/>
                    <a:pt x="21609" y="791191"/>
                  </a:cubicBezTo>
                  <a:cubicBezTo>
                    <a:pt x="7773" y="777356"/>
                    <a:pt x="0" y="758590"/>
                    <a:pt x="0" y="739024"/>
                  </a:cubicBezTo>
                  <a:lnTo>
                    <a:pt x="0" y="73776"/>
                  </a:lnTo>
                  <a:cubicBezTo>
                    <a:pt x="0" y="54210"/>
                    <a:pt x="7773" y="35444"/>
                    <a:pt x="21609" y="21609"/>
                  </a:cubicBezTo>
                  <a:cubicBezTo>
                    <a:pt x="35444" y="7773"/>
                    <a:pt x="54210" y="0"/>
                    <a:pt x="73776" y="0"/>
                  </a:cubicBezTo>
                  <a:close/>
                </a:path>
              </a:pathLst>
            </a:custGeom>
            <a:solidFill>
              <a:srgbClr val="FFF9F9"/>
            </a:solidFill>
          </p:spPr>
        </p:sp>
        <p:sp>
          <p:nvSpPr>
            <p:cNvPr name="TextBox 25" id="25"/>
            <p:cNvSpPr txBox="true"/>
            <p:nvPr/>
          </p:nvSpPr>
          <p:spPr>
            <a:xfrm>
              <a:off x="0" y="-47625"/>
              <a:ext cx="1409534" cy="860425"/>
            </a:xfrm>
            <a:prstGeom prst="rect">
              <a:avLst/>
            </a:prstGeom>
          </p:spPr>
          <p:txBody>
            <a:bodyPr anchor="ctr" rtlCol="false" tIns="50800" lIns="50800" bIns="50800" rIns="50800"/>
            <a:lstStyle/>
            <a:p>
              <a:pPr algn="ctr">
                <a:lnSpc>
                  <a:spcPts val="3499"/>
                </a:lnSpc>
              </a:pPr>
              <a:r>
                <a:rPr lang="en-US" sz="2499" b="true">
                  <a:solidFill>
                    <a:srgbClr val="001D86"/>
                  </a:solidFill>
                  <a:latin typeface="Canva Sans Bold"/>
                  <a:ea typeface="Canva Sans Bold"/>
                  <a:cs typeface="Canva Sans Bold"/>
                  <a:sym typeface="Canva Sans Bold"/>
                </a:rPr>
                <a:t>Speech-to-Text (STT)</a:t>
              </a:r>
            </a:p>
            <a:p>
              <a:pPr algn="ctr">
                <a:lnSpc>
                  <a:spcPts val="3499"/>
                </a:lnSpc>
              </a:pPr>
              <a:r>
                <a:rPr lang="en-US" sz="2499">
                  <a:solidFill>
                    <a:srgbClr val="001D86"/>
                  </a:solidFill>
                  <a:latin typeface="Canva Sans"/>
                  <a:ea typeface="Canva Sans"/>
                  <a:cs typeface="Canva Sans"/>
                  <a:sym typeface="Canva Sans"/>
                </a:rPr>
                <a:t>Chuyển đổi luồng âm thanh (giọng nói) thu từ micro trên thiết bị Master thành văn bản (text) để máy tính có thể hiểu và xử lý.</a:t>
              </a:r>
            </a:p>
            <a:p>
              <a:pPr algn="ctr">
                <a:lnSpc>
                  <a:spcPts val="4339"/>
                </a:lnSpc>
              </a:pPr>
            </a:p>
          </p:txBody>
        </p:sp>
      </p:grpSp>
      <p:grpSp>
        <p:nvGrpSpPr>
          <p:cNvPr name="Group 26" id="26"/>
          <p:cNvGrpSpPr/>
          <p:nvPr/>
        </p:nvGrpSpPr>
        <p:grpSpPr>
          <a:xfrm rot="0">
            <a:off x="12654876" y="1417330"/>
            <a:ext cx="1543050" cy="154305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CF2E"/>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000"/>
                </a:lnSpc>
              </a:pPr>
            </a:p>
          </p:txBody>
        </p:sp>
      </p:grpSp>
      <p:grpSp>
        <p:nvGrpSpPr>
          <p:cNvPr name="Group 29" id="29"/>
          <p:cNvGrpSpPr/>
          <p:nvPr/>
        </p:nvGrpSpPr>
        <p:grpSpPr>
          <a:xfrm rot="0">
            <a:off x="6120974" y="422256"/>
            <a:ext cx="1543050" cy="154305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CF2E"/>
            </a:soli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3000"/>
                </a:lnSpc>
              </a:pPr>
            </a:p>
          </p:txBody>
        </p:sp>
      </p:grpSp>
      <p:grpSp>
        <p:nvGrpSpPr>
          <p:cNvPr name="Group 32" id="32"/>
          <p:cNvGrpSpPr/>
          <p:nvPr/>
        </p:nvGrpSpPr>
        <p:grpSpPr>
          <a:xfrm rot="0">
            <a:off x="6120974" y="8073934"/>
            <a:ext cx="1543050" cy="154305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CF2E"/>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3000"/>
                </a:lnSpc>
              </a:pPr>
            </a:p>
          </p:txBody>
        </p:sp>
      </p:grpSp>
      <p:sp>
        <p:nvSpPr>
          <p:cNvPr name="Freeform 35" id="35"/>
          <p:cNvSpPr/>
          <p:nvPr/>
        </p:nvSpPr>
        <p:spPr>
          <a:xfrm flipH="false" flipV="false" rot="0">
            <a:off x="6577961" y="717418"/>
            <a:ext cx="629076" cy="896352"/>
          </a:xfrm>
          <a:custGeom>
            <a:avLst/>
            <a:gdLst/>
            <a:ahLst/>
            <a:cxnLst/>
            <a:rect r="r" b="b" t="t" l="l"/>
            <a:pathLst>
              <a:path h="896352" w="629076">
                <a:moveTo>
                  <a:pt x="0" y="0"/>
                </a:moveTo>
                <a:lnTo>
                  <a:pt x="629077" y="0"/>
                </a:lnTo>
                <a:lnTo>
                  <a:pt x="629077" y="896352"/>
                </a:lnTo>
                <a:lnTo>
                  <a:pt x="0" y="896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6359037" y="8401774"/>
            <a:ext cx="1018901" cy="887370"/>
          </a:xfrm>
          <a:custGeom>
            <a:avLst/>
            <a:gdLst/>
            <a:ahLst/>
            <a:cxnLst/>
            <a:rect r="r" b="b" t="t" l="l"/>
            <a:pathLst>
              <a:path h="887370" w="1018901">
                <a:moveTo>
                  <a:pt x="0" y="0"/>
                </a:moveTo>
                <a:lnTo>
                  <a:pt x="1018900" y="0"/>
                </a:lnTo>
                <a:lnTo>
                  <a:pt x="1018900" y="887370"/>
                </a:lnTo>
                <a:lnTo>
                  <a:pt x="0" y="8873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12946882" y="1772110"/>
            <a:ext cx="959038" cy="833491"/>
          </a:xfrm>
          <a:custGeom>
            <a:avLst/>
            <a:gdLst/>
            <a:ahLst/>
            <a:cxnLst/>
            <a:rect r="r" b="b" t="t" l="l"/>
            <a:pathLst>
              <a:path h="833491" w="959038">
                <a:moveTo>
                  <a:pt x="0" y="0"/>
                </a:moveTo>
                <a:lnTo>
                  <a:pt x="959037" y="0"/>
                </a:lnTo>
                <a:lnTo>
                  <a:pt x="959037" y="833491"/>
                </a:lnTo>
                <a:lnTo>
                  <a:pt x="0" y="8334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288419" y="4895932"/>
            <a:ext cx="7562850" cy="1276231"/>
          </a:xfrm>
          <a:custGeom>
            <a:avLst/>
            <a:gdLst/>
            <a:ahLst/>
            <a:cxnLst/>
            <a:rect r="r" b="b" t="t" l="l"/>
            <a:pathLst>
              <a:path h="1276231" w="7562850">
                <a:moveTo>
                  <a:pt x="0" y="0"/>
                </a:moveTo>
                <a:lnTo>
                  <a:pt x="7562850" y="0"/>
                </a:lnTo>
                <a:lnTo>
                  <a:pt x="7562850" y="1276231"/>
                </a:lnTo>
                <a:lnTo>
                  <a:pt x="0" y="1276231"/>
                </a:lnTo>
                <a:lnTo>
                  <a:pt x="0" y="0"/>
                </a:lnTo>
                <a:close/>
              </a:path>
            </a:pathLst>
          </a:custGeom>
          <a:blipFill>
            <a:blip r:embed="rId3">
              <a:alphaModFix amt="60000"/>
            </a:blip>
            <a:stretch>
              <a:fillRect l="0" t="0" r="0" b="0"/>
            </a:stretch>
          </a:blipFill>
        </p:spPr>
      </p:sp>
      <p:grpSp>
        <p:nvGrpSpPr>
          <p:cNvPr name="Group 4" id="4"/>
          <p:cNvGrpSpPr/>
          <p:nvPr/>
        </p:nvGrpSpPr>
        <p:grpSpPr>
          <a:xfrm rot="0">
            <a:off x="4070164" y="828393"/>
            <a:ext cx="13562210" cy="5835110"/>
            <a:chOff x="0" y="0"/>
            <a:chExt cx="8855364" cy="3810000"/>
          </a:xfrm>
        </p:grpSpPr>
        <p:sp>
          <p:nvSpPr>
            <p:cNvPr name="Freeform 5" id="5"/>
            <p:cNvSpPr/>
            <p:nvPr/>
          </p:nvSpPr>
          <p:spPr>
            <a:xfrm flipH="false" flipV="false" rot="0">
              <a:off x="0" y="0"/>
              <a:ext cx="8855363" cy="3808730"/>
            </a:xfrm>
            <a:custGeom>
              <a:avLst/>
              <a:gdLst/>
              <a:ahLst/>
              <a:cxnLst/>
              <a:rect r="r" b="b" t="t" l="l"/>
              <a:pathLst>
                <a:path h="3808730" w="8855363">
                  <a:moveTo>
                    <a:pt x="479926" y="0"/>
                  </a:moveTo>
                  <a:lnTo>
                    <a:pt x="8375438" y="0"/>
                  </a:lnTo>
                  <a:cubicBezTo>
                    <a:pt x="8641325" y="0"/>
                    <a:pt x="8855363" y="205740"/>
                    <a:pt x="8855363" y="458470"/>
                  </a:cubicBezTo>
                  <a:lnTo>
                    <a:pt x="8855363" y="2320290"/>
                  </a:lnTo>
                  <a:cubicBezTo>
                    <a:pt x="8855363" y="2451100"/>
                    <a:pt x="8796869" y="2576830"/>
                    <a:pt x="8693173" y="2663190"/>
                  </a:cubicBezTo>
                  <a:lnTo>
                    <a:pt x="7475410" y="3693160"/>
                  </a:lnTo>
                  <a:cubicBezTo>
                    <a:pt x="7387668" y="3768090"/>
                    <a:pt x="7274666" y="3808730"/>
                    <a:pt x="7156346" y="3808730"/>
                  </a:cubicBezTo>
                  <a:lnTo>
                    <a:pt x="3936456" y="3808730"/>
                  </a:lnTo>
                  <a:cubicBezTo>
                    <a:pt x="3670569" y="3808730"/>
                    <a:pt x="3456530" y="3602990"/>
                    <a:pt x="3456530" y="3350260"/>
                  </a:cubicBezTo>
                  <a:lnTo>
                    <a:pt x="3456530" y="3227070"/>
                  </a:lnTo>
                  <a:cubicBezTo>
                    <a:pt x="3456530" y="2973070"/>
                    <a:pt x="3241162" y="2768600"/>
                    <a:pt x="2976604" y="2768600"/>
                  </a:cubicBezTo>
                  <a:lnTo>
                    <a:pt x="479926" y="2768600"/>
                  </a:lnTo>
                  <a:cubicBezTo>
                    <a:pt x="215368" y="2768600"/>
                    <a:pt x="0" y="2562860"/>
                    <a:pt x="0" y="2310130"/>
                  </a:cubicBezTo>
                  <a:lnTo>
                    <a:pt x="0" y="458470"/>
                  </a:lnTo>
                  <a:cubicBezTo>
                    <a:pt x="0" y="205740"/>
                    <a:pt x="215368" y="0"/>
                    <a:pt x="479926" y="0"/>
                  </a:cubicBezTo>
                  <a:lnTo>
                    <a:pt x="0" y="0"/>
                  </a:lnTo>
                  <a:cubicBezTo>
                    <a:pt x="0" y="0"/>
                    <a:pt x="479926" y="0"/>
                    <a:pt x="479926" y="0"/>
                  </a:cubicBezTo>
                  <a:close/>
                </a:path>
              </a:pathLst>
            </a:custGeom>
            <a:blipFill>
              <a:blip r:embed="rId4"/>
              <a:stretch>
                <a:fillRect l="0" t="-42359" r="0" b="-76705"/>
              </a:stretch>
            </a:blipFill>
            <a:ln w="19050" cap="sq">
              <a:solidFill>
                <a:srgbClr val="004AAD"/>
              </a:solidFill>
              <a:prstDash val="solid"/>
              <a:miter/>
            </a:ln>
          </p:spPr>
        </p:sp>
      </p:grpSp>
      <p:sp>
        <p:nvSpPr>
          <p:cNvPr name="Freeform 6" id="6"/>
          <p:cNvSpPr/>
          <p:nvPr/>
        </p:nvSpPr>
        <p:spPr>
          <a:xfrm flipH="false" flipV="false" rot="0">
            <a:off x="1224863" y="880392"/>
            <a:ext cx="335159" cy="296616"/>
          </a:xfrm>
          <a:custGeom>
            <a:avLst/>
            <a:gdLst/>
            <a:ahLst/>
            <a:cxnLst/>
            <a:rect r="r" b="b" t="t" l="l"/>
            <a:pathLst>
              <a:path h="296616" w="335159">
                <a:moveTo>
                  <a:pt x="0" y="0"/>
                </a:moveTo>
                <a:lnTo>
                  <a:pt x="335159" y="0"/>
                </a:lnTo>
                <a:lnTo>
                  <a:pt x="335159" y="296616"/>
                </a:lnTo>
                <a:lnTo>
                  <a:pt x="0" y="296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7" id="7"/>
          <p:cNvGrpSpPr/>
          <p:nvPr/>
        </p:nvGrpSpPr>
        <p:grpSpPr>
          <a:xfrm rot="5400000">
            <a:off x="2617345" y="2183558"/>
            <a:ext cx="2549379" cy="944783"/>
            <a:chOff x="0" y="0"/>
            <a:chExt cx="1096619" cy="406400"/>
          </a:xfrm>
        </p:grpSpPr>
        <p:sp>
          <p:nvSpPr>
            <p:cNvPr name="Freeform 8" id="8"/>
            <p:cNvSpPr/>
            <p:nvPr/>
          </p:nvSpPr>
          <p:spPr>
            <a:xfrm flipH="false" flipV="false" rot="0">
              <a:off x="0" y="0"/>
              <a:ext cx="1096619" cy="406400"/>
            </a:xfrm>
            <a:custGeom>
              <a:avLst/>
              <a:gdLst/>
              <a:ahLst/>
              <a:cxnLst/>
              <a:rect r="r" b="b" t="t" l="l"/>
              <a:pathLst>
                <a:path h="406400" w="1096619">
                  <a:moveTo>
                    <a:pt x="893419" y="0"/>
                  </a:moveTo>
                  <a:cubicBezTo>
                    <a:pt x="1005643" y="0"/>
                    <a:pt x="1096619" y="90976"/>
                    <a:pt x="1096619" y="203200"/>
                  </a:cubicBezTo>
                  <a:cubicBezTo>
                    <a:pt x="1096619" y="315424"/>
                    <a:pt x="1005643" y="406400"/>
                    <a:pt x="893419"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00000">
                    <a:alpha val="100000"/>
                  </a:srgbClr>
                </a:gs>
                <a:gs pos="100000">
                  <a:srgbClr val="3533CD">
                    <a:alpha val="100000"/>
                  </a:srgbClr>
                </a:gs>
              </a:gsLst>
              <a:lin ang="0"/>
            </a:gradFill>
          </p:spPr>
        </p:sp>
        <p:sp>
          <p:nvSpPr>
            <p:cNvPr name="TextBox 9" id="9"/>
            <p:cNvSpPr txBox="true"/>
            <p:nvPr/>
          </p:nvSpPr>
          <p:spPr>
            <a:xfrm>
              <a:off x="0" y="-38100"/>
              <a:ext cx="1096619"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5512244">
            <a:off x="16082057" y="4080609"/>
            <a:ext cx="2549379" cy="944783"/>
            <a:chOff x="0" y="0"/>
            <a:chExt cx="1096619" cy="406400"/>
          </a:xfrm>
        </p:grpSpPr>
        <p:sp>
          <p:nvSpPr>
            <p:cNvPr name="Freeform 11" id="11"/>
            <p:cNvSpPr/>
            <p:nvPr/>
          </p:nvSpPr>
          <p:spPr>
            <a:xfrm flipH="false" flipV="false" rot="0">
              <a:off x="0" y="0"/>
              <a:ext cx="1096619" cy="406400"/>
            </a:xfrm>
            <a:custGeom>
              <a:avLst/>
              <a:gdLst/>
              <a:ahLst/>
              <a:cxnLst/>
              <a:rect r="r" b="b" t="t" l="l"/>
              <a:pathLst>
                <a:path h="406400" w="1096619">
                  <a:moveTo>
                    <a:pt x="893419" y="0"/>
                  </a:moveTo>
                  <a:cubicBezTo>
                    <a:pt x="1005643" y="0"/>
                    <a:pt x="1096619" y="90976"/>
                    <a:pt x="1096619" y="203200"/>
                  </a:cubicBezTo>
                  <a:cubicBezTo>
                    <a:pt x="1096619" y="315424"/>
                    <a:pt x="1005643" y="406400"/>
                    <a:pt x="893419"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00000">
                    <a:alpha val="100000"/>
                  </a:srgbClr>
                </a:gs>
                <a:gs pos="100000">
                  <a:srgbClr val="3533CD">
                    <a:alpha val="100000"/>
                  </a:srgbClr>
                </a:gs>
              </a:gsLst>
              <a:lin ang="0"/>
            </a:gradFill>
            <a:ln cap="sq">
              <a:noFill/>
              <a:prstDash val="solid"/>
              <a:miter/>
            </a:ln>
          </p:spPr>
        </p:sp>
        <p:sp>
          <p:nvSpPr>
            <p:cNvPr name="TextBox 12" id="12"/>
            <p:cNvSpPr txBox="true"/>
            <p:nvPr/>
          </p:nvSpPr>
          <p:spPr>
            <a:xfrm>
              <a:off x="0" y="-38100"/>
              <a:ext cx="1096619"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5400000">
            <a:off x="1028700" y="3930640"/>
            <a:ext cx="1244722" cy="124472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47"/>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5727037" y="7545927"/>
            <a:ext cx="2231914" cy="2231914"/>
          </a:xfrm>
          <a:custGeom>
            <a:avLst/>
            <a:gdLst/>
            <a:ahLst/>
            <a:cxnLst/>
            <a:rect r="r" b="b" t="t" l="l"/>
            <a:pathLst>
              <a:path h="2231914" w="2231914">
                <a:moveTo>
                  <a:pt x="0" y="0"/>
                </a:moveTo>
                <a:lnTo>
                  <a:pt x="2231914" y="0"/>
                </a:lnTo>
                <a:lnTo>
                  <a:pt x="2231914" y="2231914"/>
                </a:lnTo>
                <a:lnTo>
                  <a:pt x="0" y="2231914"/>
                </a:lnTo>
                <a:lnTo>
                  <a:pt x="0" y="0"/>
                </a:lnTo>
                <a:close/>
              </a:path>
            </a:pathLst>
          </a:custGeom>
          <a:blipFill>
            <a:blip r:embed="rId7"/>
            <a:stretch>
              <a:fillRect l="0" t="0" r="0" b="0"/>
            </a:stretch>
          </a:blipFill>
        </p:spPr>
      </p:sp>
      <p:sp>
        <p:nvSpPr>
          <p:cNvPr name="AutoShape 17" id="17"/>
          <p:cNvSpPr/>
          <p:nvPr/>
        </p:nvSpPr>
        <p:spPr>
          <a:xfrm>
            <a:off x="9124950" y="7841479"/>
            <a:ext cx="0" cy="1500885"/>
          </a:xfrm>
          <a:prstGeom prst="line">
            <a:avLst/>
          </a:prstGeom>
          <a:ln cap="flat" w="38100">
            <a:solidFill>
              <a:srgbClr val="FDCF2E"/>
            </a:solidFill>
            <a:prstDash val="solid"/>
            <a:headEnd type="none" len="sm" w="sm"/>
            <a:tailEnd type="none" len="sm" w="sm"/>
          </a:ln>
        </p:spPr>
      </p:sp>
      <p:sp>
        <p:nvSpPr>
          <p:cNvPr name="TextBox 18" id="18"/>
          <p:cNvSpPr txBox="true"/>
          <p:nvPr/>
        </p:nvSpPr>
        <p:spPr>
          <a:xfrm rot="0">
            <a:off x="956079" y="5550801"/>
            <a:ext cx="9717060" cy="621363"/>
          </a:xfrm>
          <a:prstGeom prst="rect">
            <a:avLst/>
          </a:prstGeom>
        </p:spPr>
        <p:txBody>
          <a:bodyPr anchor="t" rtlCol="false" tIns="0" lIns="0" bIns="0" rIns="0">
            <a:spAutoFit/>
          </a:bodyPr>
          <a:lstStyle/>
          <a:p>
            <a:pPr algn="l">
              <a:lnSpc>
                <a:spcPts val="4502"/>
              </a:lnSpc>
            </a:pPr>
            <a:r>
              <a:rPr lang="en-US" sz="4328" spc="-116">
                <a:solidFill>
                  <a:srgbClr val="001847"/>
                </a:solidFill>
                <a:latin typeface="SVN-Neutraface 2"/>
                <a:ea typeface="SVN-Neutraface 2"/>
                <a:cs typeface="SVN-Neutraface 2"/>
                <a:sym typeface="SVN-Neutraface 2"/>
              </a:rPr>
              <a:t>2. PHẦN CỨNG VÀ GIAO THỨC</a:t>
            </a:r>
          </a:p>
        </p:txBody>
      </p:sp>
      <p:sp>
        <p:nvSpPr>
          <p:cNvPr name="TextBox 19" id="19"/>
          <p:cNvSpPr txBox="true"/>
          <p:nvPr/>
        </p:nvSpPr>
        <p:spPr>
          <a:xfrm rot="0">
            <a:off x="956079" y="6419827"/>
            <a:ext cx="9717060" cy="534976"/>
          </a:xfrm>
          <a:prstGeom prst="rect">
            <a:avLst/>
          </a:prstGeom>
        </p:spPr>
        <p:txBody>
          <a:bodyPr anchor="t" rtlCol="false" tIns="0" lIns="0" bIns="0" rIns="0">
            <a:spAutoFit/>
          </a:bodyPr>
          <a:lstStyle/>
          <a:p>
            <a:pPr algn="l">
              <a:lnSpc>
                <a:spcPts val="3982"/>
              </a:lnSpc>
            </a:pPr>
            <a:r>
              <a:rPr lang="en-US" sz="3828" spc="-103">
                <a:solidFill>
                  <a:srgbClr val="FF9900"/>
                </a:solidFill>
                <a:latin typeface="SVN-Neutraface 2"/>
                <a:ea typeface="SVN-Neutraface 2"/>
                <a:cs typeface="SVN-Neutraface 2"/>
                <a:sym typeface="SVN-Neutraface 2"/>
              </a:rPr>
              <a:t>2.1. PHẦN CỨNG SỬ DỤNG - ESP32</a:t>
            </a:r>
          </a:p>
        </p:txBody>
      </p:sp>
      <p:sp>
        <p:nvSpPr>
          <p:cNvPr name="TextBox 20" id="20"/>
          <p:cNvSpPr txBox="true"/>
          <p:nvPr/>
        </p:nvSpPr>
        <p:spPr>
          <a:xfrm rot="0">
            <a:off x="1224863" y="7704270"/>
            <a:ext cx="6950583" cy="1287168"/>
          </a:xfrm>
          <a:prstGeom prst="rect">
            <a:avLst/>
          </a:prstGeom>
        </p:spPr>
        <p:txBody>
          <a:bodyPr anchor="t" rtlCol="false" tIns="0" lIns="0" bIns="0" rIns="0">
            <a:spAutoFit/>
          </a:bodyPr>
          <a:lstStyle/>
          <a:p>
            <a:pPr algn="l" marL="0" indent="0" lvl="0">
              <a:lnSpc>
                <a:spcPts val="3469"/>
              </a:lnSpc>
              <a:spcBef>
                <a:spcPct val="0"/>
              </a:spcBef>
            </a:pPr>
            <a:r>
              <a:rPr lang="en-US" sz="2477">
                <a:solidFill>
                  <a:srgbClr val="000000"/>
                </a:solidFill>
                <a:latin typeface="Inter 2"/>
                <a:ea typeface="Inter 2"/>
                <a:cs typeface="Inter 2"/>
                <a:sym typeface="Inter 2"/>
              </a:rPr>
              <a:t>ESP32: Vi điều k</a:t>
            </a:r>
            <a:r>
              <a:rPr lang="en-US" sz="2477" strike="noStrike" u="none">
                <a:solidFill>
                  <a:srgbClr val="000000"/>
                </a:solidFill>
                <a:latin typeface="Inter 2"/>
                <a:ea typeface="Inter 2"/>
                <a:cs typeface="Inter 2"/>
                <a:sym typeface="Inter 2"/>
              </a:rPr>
              <a:t>h</a:t>
            </a:r>
            <a:r>
              <a:rPr lang="en-US" sz="2477" strike="noStrike" u="none">
                <a:solidFill>
                  <a:srgbClr val="000000"/>
                </a:solidFill>
                <a:latin typeface="Inter 2"/>
                <a:ea typeface="Inter 2"/>
                <a:cs typeface="Inter 2"/>
                <a:sym typeface="Inter 2"/>
              </a:rPr>
              <a:t>iển chi phí thấp, lõi kép, tích hợp</a:t>
            </a:r>
            <a:r>
              <a:rPr lang="en-US" sz="2477" strike="noStrike" u="none">
                <a:solidFill>
                  <a:srgbClr val="000000"/>
                </a:solidFill>
                <a:latin typeface="Inter 2"/>
                <a:ea typeface="Inter 2"/>
                <a:cs typeface="Inter 2"/>
                <a:sym typeface="Inter 2"/>
              </a:rPr>
              <a:t> </a:t>
            </a:r>
            <a:r>
              <a:rPr lang="en-US" sz="2477" strike="noStrike" u="none">
                <a:solidFill>
                  <a:srgbClr val="000000"/>
                </a:solidFill>
                <a:latin typeface="Inter 2"/>
                <a:ea typeface="Inter 2"/>
                <a:cs typeface="Inter 2"/>
                <a:sym typeface="Inter 2"/>
              </a:rPr>
              <a:t>sẵ</a:t>
            </a:r>
            <a:r>
              <a:rPr lang="en-US" sz="2477" strike="noStrike" u="none">
                <a:solidFill>
                  <a:srgbClr val="000000"/>
                </a:solidFill>
                <a:latin typeface="Inter 2"/>
                <a:ea typeface="Inter 2"/>
                <a:cs typeface="Inter 2"/>
                <a:sym typeface="Inter 2"/>
              </a:rPr>
              <a:t>n</a:t>
            </a:r>
            <a:r>
              <a:rPr lang="en-US" sz="2477" strike="noStrike" u="none">
                <a:solidFill>
                  <a:srgbClr val="000000"/>
                </a:solidFill>
                <a:latin typeface="Inter 2"/>
                <a:ea typeface="Inter 2"/>
                <a:cs typeface="Inter 2"/>
                <a:sym typeface="Inter 2"/>
              </a:rPr>
              <a:t> Wi-F</a:t>
            </a:r>
            <a:r>
              <a:rPr lang="en-US" sz="2477" strike="noStrike" u="none">
                <a:solidFill>
                  <a:srgbClr val="000000"/>
                </a:solidFill>
                <a:latin typeface="Inter 2"/>
                <a:ea typeface="Inter 2"/>
                <a:cs typeface="Inter 2"/>
                <a:sym typeface="Inter 2"/>
              </a:rPr>
              <a:t>i </a:t>
            </a:r>
            <a:r>
              <a:rPr lang="en-US" sz="2477" strike="noStrike" u="none">
                <a:solidFill>
                  <a:srgbClr val="000000"/>
                </a:solidFill>
                <a:latin typeface="Inter 2"/>
                <a:ea typeface="Inter 2"/>
                <a:cs typeface="Inter 2"/>
                <a:sym typeface="Inter 2"/>
              </a:rPr>
              <a:t>và Bl</a:t>
            </a:r>
            <a:r>
              <a:rPr lang="en-US" sz="2477" strike="noStrike" u="none">
                <a:solidFill>
                  <a:srgbClr val="000000"/>
                </a:solidFill>
                <a:latin typeface="Inter 2"/>
                <a:ea typeface="Inter 2"/>
                <a:cs typeface="Inter 2"/>
                <a:sym typeface="Inter 2"/>
              </a:rPr>
              <a:t>u</a:t>
            </a:r>
            <a:r>
              <a:rPr lang="en-US" sz="2477" strike="noStrike" u="none">
                <a:solidFill>
                  <a:srgbClr val="000000"/>
                </a:solidFill>
                <a:latin typeface="Inter 2"/>
                <a:ea typeface="Inter 2"/>
                <a:cs typeface="Inter 2"/>
                <a:sym typeface="Inter 2"/>
              </a:rPr>
              <a:t>etooth. Lý tưở</a:t>
            </a:r>
            <a:r>
              <a:rPr lang="en-US" sz="2477" strike="noStrike" u="none">
                <a:solidFill>
                  <a:srgbClr val="000000"/>
                </a:solidFill>
                <a:latin typeface="Inter 2"/>
                <a:ea typeface="Inter 2"/>
                <a:cs typeface="Inter 2"/>
                <a:sym typeface="Inter 2"/>
              </a:rPr>
              <a:t>ng </a:t>
            </a:r>
            <a:r>
              <a:rPr lang="en-US" sz="2477" strike="noStrike" u="none">
                <a:solidFill>
                  <a:srgbClr val="000000"/>
                </a:solidFill>
                <a:latin typeface="Inter 2"/>
                <a:ea typeface="Inter 2"/>
                <a:cs typeface="Inter 2"/>
                <a:sym typeface="Inter 2"/>
              </a:rPr>
              <a:t>cho các dự</a:t>
            </a:r>
            <a:r>
              <a:rPr lang="en-US" sz="2477" strike="noStrike" u="none">
                <a:solidFill>
                  <a:srgbClr val="000000"/>
                </a:solidFill>
                <a:latin typeface="Inter 2"/>
                <a:ea typeface="Inter 2"/>
                <a:cs typeface="Inter 2"/>
                <a:sym typeface="Inter 2"/>
              </a:rPr>
              <a:t> </a:t>
            </a:r>
            <a:r>
              <a:rPr lang="en-US" sz="2477" strike="noStrike" u="none">
                <a:solidFill>
                  <a:srgbClr val="000000"/>
                </a:solidFill>
                <a:latin typeface="Inter 2"/>
                <a:ea typeface="Inter 2"/>
                <a:cs typeface="Inter 2"/>
                <a:sym typeface="Inter 2"/>
              </a:rPr>
              <a:t>á</a:t>
            </a:r>
            <a:r>
              <a:rPr lang="en-US" sz="2477" strike="noStrike" u="none">
                <a:solidFill>
                  <a:srgbClr val="000000"/>
                </a:solidFill>
                <a:latin typeface="Inter 2"/>
                <a:ea typeface="Inter 2"/>
                <a:cs typeface="Inter 2"/>
                <a:sym typeface="Inter 2"/>
              </a:rPr>
              <a:t>n</a:t>
            </a:r>
            <a:r>
              <a:rPr lang="en-US" sz="2477" strike="noStrike" u="none">
                <a:solidFill>
                  <a:srgbClr val="000000"/>
                </a:solidFill>
                <a:latin typeface="Inter 2"/>
                <a:ea typeface="Inter 2"/>
                <a:cs typeface="Inter 2"/>
                <a:sym typeface="Inter 2"/>
              </a:rPr>
              <a:t> IoT.</a:t>
            </a:r>
          </a:p>
        </p:txBody>
      </p:sp>
      <p:sp>
        <p:nvSpPr>
          <p:cNvPr name="TextBox 21" id="21"/>
          <p:cNvSpPr txBox="true"/>
          <p:nvPr/>
        </p:nvSpPr>
        <p:spPr>
          <a:xfrm rot="0">
            <a:off x="9679934" y="7704270"/>
            <a:ext cx="8279017" cy="1287110"/>
          </a:xfrm>
          <a:prstGeom prst="rect">
            <a:avLst/>
          </a:prstGeom>
        </p:spPr>
        <p:txBody>
          <a:bodyPr anchor="t" rtlCol="false" tIns="0" lIns="0" bIns="0" rIns="0">
            <a:spAutoFit/>
          </a:bodyPr>
          <a:lstStyle/>
          <a:p>
            <a:pPr algn="l" marL="0" indent="0" lvl="0">
              <a:lnSpc>
                <a:spcPts val="3469"/>
              </a:lnSpc>
              <a:spcBef>
                <a:spcPct val="0"/>
              </a:spcBef>
            </a:pPr>
            <a:r>
              <a:rPr lang="en-US" sz="2477">
                <a:solidFill>
                  <a:srgbClr val="000000"/>
                </a:solidFill>
                <a:latin typeface="Inter 2"/>
                <a:ea typeface="Inter 2"/>
                <a:cs typeface="Inter 2"/>
                <a:sym typeface="Inter 2"/>
              </a:rPr>
              <a:t>Được chọn làm vi điều k</a:t>
            </a:r>
            <a:r>
              <a:rPr lang="en-US" sz="2477" strike="noStrike" u="none">
                <a:solidFill>
                  <a:srgbClr val="000000"/>
                </a:solidFill>
                <a:latin typeface="Inter 2"/>
                <a:ea typeface="Inter 2"/>
                <a:cs typeface="Inter 2"/>
                <a:sym typeface="Inter 2"/>
              </a:rPr>
              <a:t>hiển </a:t>
            </a:r>
            <a:r>
              <a:rPr lang="en-US" sz="2477" strike="noStrike" u="none">
                <a:solidFill>
                  <a:srgbClr val="000000"/>
                </a:solidFill>
                <a:latin typeface="Inter 2"/>
                <a:ea typeface="Inter 2"/>
                <a:cs typeface="Inter 2"/>
                <a:sym typeface="Inter 2"/>
              </a:rPr>
              <a:t>trung tâm </a:t>
            </a:r>
            <a:r>
              <a:rPr lang="en-US" sz="2477" strike="noStrike" u="none">
                <a:solidFill>
                  <a:srgbClr val="000000"/>
                </a:solidFill>
                <a:latin typeface="Inter 2"/>
                <a:ea typeface="Inter 2"/>
                <a:cs typeface="Inter 2"/>
                <a:sym typeface="Inter 2"/>
              </a:rPr>
              <a:t>ch</a:t>
            </a:r>
            <a:r>
              <a:rPr lang="en-US" sz="2477" strike="noStrike" u="none">
                <a:solidFill>
                  <a:srgbClr val="000000"/>
                </a:solidFill>
                <a:latin typeface="Inter 2"/>
                <a:ea typeface="Inter 2"/>
                <a:cs typeface="Inter 2"/>
                <a:sym typeface="Inter 2"/>
              </a:rPr>
              <a:t>o</a:t>
            </a:r>
            <a:r>
              <a:rPr lang="en-US" sz="2477" strike="noStrike" u="none">
                <a:solidFill>
                  <a:srgbClr val="000000"/>
                </a:solidFill>
                <a:latin typeface="Inter 2"/>
                <a:ea typeface="Inter 2"/>
                <a:cs typeface="Inter 2"/>
                <a:sym typeface="Inter 2"/>
              </a:rPr>
              <a:t> </a:t>
            </a:r>
            <a:r>
              <a:rPr lang="en-US" sz="2477" strike="noStrike" u="none">
                <a:solidFill>
                  <a:srgbClr val="000000"/>
                </a:solidFill>
                <a:latin typeface="Inter 2"/>
                <a:ea typeface="Inter 2"/>
                <a:cs typeface="Inter 2"/>
                <a:sym typeface="Inter 2"/>
              </a:rPr>
              <a:t>T</a:t>
            </a:r>
            <a:r>
              <a:rPr lang="en-US" sz="2477" strike="noStrike" u="none">
                <a:solidFill>
                  <a:srgbClr val="000000"/>
                </a:solidFill>
                <a:latin typeface="Inter 2"/>
                <a:ea typeface="Inter 2"/>
                <a:cs typeface="Inter 2"/>
                <a:sym typeface="Inter 2"/>
              </a:rPr>
              <a:t>h</a:t>
            </a:r>
            <a:r>
              <a:rPr lang="en-US" sz="2477" strike="noStrike" u="none">
                <a:solidFill>
                  <a:srgbClr val="000000"/>
                </a:solidFill>
                <a:latin typeface="Inter 2"/>
                <a:ea typeface="Inter 2"/>
                <a:cs typeface="Inter 2"/>
                <a:sym typeface="Inter 2"/>
              </a:rPr>
              <a:t>iết bị</a:t>
            </a:r>
            <a:r>
              <a:rPr lang="en-US" sz="2477" strike="noStrike" u="none">
                <a:solidFill>
                  <a:srgbClr val="000000"/>
                </a:solidFill>
                <a:latin typeface="Inter 2"/>
                <a:ea typeface="Inter 2"/>
                <a:cs typeface="Inter 2"/>
                <a:sym typeface="Inter 2"/>
              </a:rPr>
              <a:t> </a:t>
            </a:r>
            <a:r>
              <a:rPr lang="en-US" sz="2477" strike="noStrike" u="none">
                <a:solidFill>
                  <a:srgbClr val="000000"/>
                </a:solidFill>
                <a:latin typeface="Inter 2"/>
                <a:ea typeface="Inter 2"/>
                <a:cs typeface="Inter 2"/>
                <a:sym typeface="Inter 2"/>
              </a:rPr>
              <a:t>Mas</a:t>
            </a:r>
            <a:r>
              <a:rPr lang="en-US" sz="2477" strike="noStrike" u="none">
                <a:solidFill>
                  <a:srgbClr val="000000"/>
                </a:solidFill>
                <a:latin typeface="Inter 2"/>
                <a:ea typeface="Inter 2"/>
                <a:cs typeface="Inter 2"/>
                <a:sym typeface="Inter 2"/>
              </a:rPr>
              <a:t>t</a:t>
            </a:r>
            <a:r>
              <a:rPr lang="en-US" sz="2477" strike="noStrike" u="none">
                <a:solidFill>
                  <a:srgbClr val="000000"/>
                </a:solidFill>
                <a:latin typeface="Inter 2"/>
                <a:ea typeface="Inter 2"/>
                <a:cs typeface="Inter 2"/>
                <a:sym typeface="Inter 2"/>
              </a:rPr>
              <a:t>er do yêu cầu xử lý cao </a:t>
            </a:r>
            <a:r>
              <a:rPr lang="en-US" sz="2477" strike="noStrike" u="none">
                <a:solidFill>
                  <a:srgbClr val="000000"/>
                </a:solidFill>
                <a:latin typeface="Inter 2"/>
                <a:ea typeface="Inter 2"/>
                <a:cs typeface="Inter 2"/>
                <a:sym typeface="Inter 2"/>
              </a:rPr>
              <a:t>h</a:t>
            </a:r>
            <a:r>
              <a:rPr lang="en-US" sz="2477" strike="noStrike" u="none">
                <a:solidFill>
                  <a:srgbClr val="000000"/>
                </a:solidFill>
                <a:latin typeface="Inter 2"/>
                <a:ea typeface="Inter 2"/>
                <a:cs typeface="Inter 2"/>
                <a:sym typeface="Inter 2"/>
              </a:rPr>
              <a:t>ơn</a:t>
            </a:r>
            <a:r>
              <a:rPr lang="en-US" sz="2477" strike="noStrike" u="none">
                <a:solidFill>
                  <a:srgbClr val="000000"/>
                </a:solidFill>
                <a:latin typeface="Inter 2"/>
                <a:ea typeface="Inter 2"/>
                <a:cs typeface="Inter 2"/>
                <a:sym typeface="Inter 2"/>
              </a:rPr>
              <a:t>, </a:t>
            </a:r>
            <a:r>
              <a:rPr lang="en-US" sz="2477" strike="noStrike" u="none">
                <a:solidFill>
                  <a:srgbClr val="000000"/>
                </a:solidFill>
                <a:latin typeface="Inter 2"/>
                <a:ea typeface="Inter 2"/>
                <a:cs typeface="Inter 2"/>
                <a:sym typeface="Inter 2"/>
              </a:rPr>
              <a:t>có khả năng xử </a:t>
            </a:r>
            <a:r>
              <a:rPr lang="en-US" sz="2477" strike="noStrike" u="none">
                <a:solidFill>
                  <a:srgbClr val="000000"/>
                </a:solidFill>
                <a:latin typeface="Inter 2"/>
                <a:ea typeface="Inter 2"/>
                <a:cs typeface="Inter 2"/>
                <a:sym typeface="Inter 2"/>
              </a:rPr>
              <a:t>l</a:t>
            </a:r>
            <a:r>
              <a:rPr lang="en-US" sz="2477" strike="noStrike" u="none">
                <a:solidFill>
                  <a:srgbClr val="000000"/>
                </a:solidFill>
                <a:latin typeface="Inter 2"/>
                <a:ea typeface="Inter 2"/>
                <a:cs typeface="Inter 2"/>
                <a:sym typeface="Inter 2"/>
              </a:rPr>
              <a:t>ý</a:t>
            </a:r>
            <a:r>
              <a:rPr lang="en-US" sz="2477" strike="noStrike" u="none">
                <a:solidFill>
                  <a:srgbClr val="000000"/>
                </a:solidFill>
                <a:latin typeface="Inter 2"/>
                <a:ea typeface="Inter 2"/>
                <a:cs typeface="Inter 2"/>
                <a:sym typeface="Inter 2"/>
              </a:rPr>
              <a:t> </a:t>
            </a:r>
            <a:r>
              <a:rPr lang="en-US" sz="2477" strike="noStrike" u="none">
                <a:solidFill>
                  <a:srgbClr val="000000"/>
                </a:solidFill>
                <a:latin typeface="Inter 2"/>
                <a:ea typeface="Inter 2"/>
                <a:cs typeface="Inter 2"/>
                <a:sym typeface="Inter 2"/>
              </a:rPr>
              <a:t>âm</a:t>
            </a:r>
            <a:r>
              <a:rPr lang="en-US" sz="2477" strike="noStrike" u="none">
                <a:solidFill>
                  <a:srgbClr val="000000"/>
                </a:solidFill>
                <a:latin typeface="Inter 2"/>
                <a:ea typeface="Inter 2"/>
                <a:cs typeface="Inter 2"/>
                <a:sym typeface="Inter 2"/>
              </a:rPr>
              <a:t> t</a:t>
            </a:r>
            <a:r>
              <a:rPr lang="en-US" sz="2477" strike="noStrike" u="none">
                <a:solidFill>
                  <a:srgbClr val="000000"/>
                </a:solidFill>
                <a:latin typeface="Inter 2"/>
                <a:ea typeface="Inter 2"/>
                <a:cs typeface="Inter 2"/>
                <a:sym typeface="Inter 2"/>
              </a:rPr>
              <a:t>han</a:t>
            </a:r>
            <a:r>
              <a:rPr lang="en-US" sz="2477" strike="noStrike" u="none">
                <a:solidFill>
                  <a:srgbClr val="000000"/>
                </a:solidFill>
                <a:latin typeface="Inter 2"/>
                <a:ea typeface="Inter 2"/>
                <a:cs typeface="Inter 2"/>
                <a:sym typeface="Inter 2"/>
              </a:rPr>
              <a:t>h</a:t>
            </a:r>
            <a:r>
              <a:rPr lang="en-US" sz="2477" strike="noStrike" u="none">
                <a:solidFill>
                  <a:srgbClr val="000000"/>
                </a:solidFill>
                <a:latin typeface="Inter 2"/>
                <a:ea typeface="Inter 2"/>
                <a:cs typeface="Inter 2"/>
                <a:sym typeface="Inter 2"/>
              </a:rPr>
              <a:t>,</a:t>
            </a:r>
            <a:r>
              <a:rPr lang="en-US" sz="2477" strike="noStrike" u="none">
                <a:solidFill>
                  <a:srgbClr val="000000"/>
                </a:solidFill>
                <a:latin typeface="Inter 2"/>
                <a:ea typeface="Inter 2"/>
                <a:cs typeface="Inter 2"/>
                <a:sym typeface="Inter 2"/>
              </a:rPr>
              <a:t> </a:t>
            </a:r>
            <a:r>
              <a:rPr lang="en-US" sz="2477" strike="noStrike" u="none">
                <a:solidFill>
                  <a:srgbClr val="000000"/>
                </a:solidFill>
                <a:latin typeface="Inter 2"/>
                <a:ea typeface="Inter 2"/>
                <a:cs typeface="Inter 2"/>
                <a:sym typeface="Inter 2"/>
              </a:rPr>
              <a:t>kế</a:t>
            </a:r>
            <a:r>
              <a:rPr lang="en-US" sz="2477" strike="noStrike" u="none">
                <a:solidFill>
                  <a:srgbClr val="000000"/>
                </a:solidFill>
                <a:latin typeface="Inter 2"/>
                <a:ea typeface="Inter 2"/>
                <a:cs typeface="Inter 2"/>
                <a:sym typeface="Inter 2"/>
              </a:rPr>
              <a:t>t</a:t>
            </a:r>
            <a:r>
              <a:rPr lang="en-US" sz="2477" strike="noStrike" u="none">
                <a:solidFill>
                  <a:srgbClr val="000000"/>
                </a:solidFill>
                <a:latin typeface="Inter 2"/>
                <a:ea typeface="Inter 2"/>
                <a:cs typeface="Inter 2"/>
                <a:sym typeface="Inter 2"/>
              </a:rPr>
              <a:t> </a:t>
            </a:r>
            <a:r>
              <a:rPr lang="en-US" sz="2477" strike="noStrike" u="none">
                <a:solidFill>
                  <a:srgbClr val="000000"/>
                </a:solidFill>
                <a:latin typeface="Inter 2"/>
                <a:ea typeface="Inter 2"/>
                <a:cs typeface="Inter 2"/>
                <a:sym typeface="Inter 2"/>
              </a:rPr>
              <a:t>nối Wi-Fi và xử </a:t>
            </a:r>
            <a:r>
              <a:rPr lang="en-US" sz="2477" strike="noStrike" u="none">
                <a:solidFill>
                  <a:srgbClr val="000000"/>
                </a:solidFill>
                <a:latin typeface="Inter 2"/>
                <a:ea typeface="Inter 2"/>
                <a:cs typeface="Inter 2"/>
                <a:sym typeface="Inter 2"/>
              </a:rPr>
              <a:t>lý</a:t>
            </a:r>
            <a:r>
              <a:rPr lang="en-US" sz="2477" strike="noStrike" u="none">
                <a:solidFill>
                  <a:srgbClr val="000000"/>
                </a:solidFill>
                <a:latin typeface="Inter 2"/>
                <a:ea typeface="Inter 2"/>
                <a:cs typeface="Inter 2"/>
                <a:sym typeface="Inter 2"/>
              </a:rPr>
              <a:t> </a:t>
            </a:r>
            <a:r>
              <a:rPr lang="en-US" sz="2477" strike="noStrike" u="none">
                <a:solidFill>
                  <a:srgbClr val="000000"/>
                </a:solidFill>
                <a:latin typeface="Inter 2"/>
                <a:ea typeface="Inter 2"/>
                <a:cs typeface="Inter 2"/>
                <a:sym typeface="Inter 2"/>
              </a:rPr>
              <a:t>đa</a:t>
            </a:r>
            <a:r>
              <a:rPr lang="en-US" sz="2477" strike="noStrike" u="none">
                <a:solidFill>
                  <a:srgbClr val="000000"/>
                </a:solidFill>
                <a:latin typeface="Inter 2"/>
                <a:ea typeface="Inter 2"/>
                <a:cs typeface="Inter 2"/>
                <a:sym typeface="Inter 2"/>
              </a:rPr>
              <a:t> nhiệm </a:t>
            </a:r>
            <a:r>
              <a:rPr lang="en-US" sz="2477" strike="noStrike" u="none">
                <a:solidFill>
                  <a:srgbClr val="000000"/>
                </a:solidFill>
                <a:latin typeface="Inter 2"/>
                <a:ea typeface="Inter 2"/>
                <a:cs typeface="Inter 2"/>
                <a:sym typeface="Inter 2"/>
              </a:rPr>
              <a:t>(lõi kép)</a:t>
            </a:r>
            <a:r>
              <a:rPr lang="en-US" sz="2477" strike="noStrike" u="none">
                <a:solidFill>
                  <a:srgbClr val="000000"/>
                </a:solidFill>
                <a:latin typeface="Inter 2"/>
                <a:ea typeface="Inter 2"/>
                <a:cs typeface="Inter 2"/>
                <a:sym typeface="Inter 2"/>
              </a:rPr>
              <a:t>.</a:t>
            </a:r>
          </a:p>
        </p:txBody>
      </p:sp>
      <p:sp>
        <p:nvSpPr>
          <p:cNvPr name="Freeform 22" id="22"/>
          <p:cNvSpPr/>
          <p:nvPr/>
        </p:nvSpPr>
        <p:spPr>
          <a:xfrm flipH="false" flipV="false" rot="0">
            <a:off x="-8713313" y="-9363705"/>
            <a:ext cx="16141543" cy="16027207"/>
          </a:xfrm>
          <a:custGeom>
            <a:avLst/>
            <a:gdLst/>
            <a:ahLst/>
            <a:cxnLst/>
            <a:rect r="r" b="b" t="t" l="l"/>
            <a:pathLst>
              <a:path h="16027207" w="16141543">
                <a:moveTo>
                  <a:pt x="0" y="0"/>
                </a:moveTo>
                <a:lnTo>
                  <a:pt x="16141543" y="0"/>
                </a:lnTo>
                <a:lnTo>
                  <a:pt x="16141543" y="16027207"/>
                </a:lnTo>
                <a:lnTo>
                  <a:pt x="0" y="16027207"/>
                </a:lnTo>
                <a:lnTo>
                  <a:pt x="0" y="0"/>
                </a:lnTo>
                <a:close/>
              </a:path>
            </a:pathLst>
          </a:custGeom>
          <a:blipFill>
            <a:blip r:embed="rId8"/>
            <a:stretch>
              <a:fillRect l="0" t="0" r="0" b="0"/>
            </a:stretch>
          </a:blipFill>
        </p:spPr>
      </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FAFD"/>
        </a:solidFill>
      </p:bgPr>
    </p:bg>
    <p:spTree>
      <p:nvGrpSpPr>
        <p:cNvPr id="1" name=""/>
        <p:cNvGrpSpPr/>
        <p:nvPr/>
      </p:nvGrpSpPr>
      <p:grpSpPr>
        <a:xfrm>
          <a:off x="0" y="0"/>
          <a:ext cx="0" cy="0"/>
          <a:chOff x="0" y="0"/>
          <a:chExt cx="0" cy="0"/>
        </a:xfrm>
      </p:grpSpPr>
      <p:sp>
        <p:nvSpPr>
          <p:cNvPr name="Freeform 2" id="2"/>
          <p:cNvSpPr/>
          <p:nvPr/>
        </p:nvSpPr>
        <p:spPr>
          <a:xfrm flipH="false" flipV="false" rot="0">
            <a:off x="10567621" y="-10334470"/>
            <a:ext cx="16141543" cy="16027207"/>
          </a:xfrm>
          <a:custGeom>
            <a:avLst/>
            <a:gdLst/>
            <a:ahLst/>
            <a:cxnLst/>
            <a:rect r="r" b="b" t="t" l="l"/>
            <a:pathLst>
              <a:path h="16027207" w="16141543">
                <a:moveTo>
                  <a:pt x="0" y="0"/>
                </a:moveTo>
                <a:lnTo>
                  <a:pt x="16141543" y="0"/>
                </a:lnTo>
                <a:lnTo>
                  <a:pt x="16141543" y="16027207"/>
                </a:lnTo>
                <a:lnTo>
                  <a:pt x="0" y="16027207"/>
                </a:lnTo>
                <a:lnTo>
                  <a:pt x="0" y="0"/>
                </a:lnTo>
                <a:close/>
              </a:path>
            </a:pathLst>
          </a:custGeom>
          <a:blipFill>
            <a:blip r:embed="rId2"/>
            <a:stretch>
              <a:fillRect l="0" t="0" r="0" b="0"/>
            </a:stretch>
          </a:blipFill>
        </p:spPr>
      </p:sp>
      <p:grpSp>
        <p:nvGrpSpPr>
          <p:cNvPr name="Group 3" id="3"/>
          <p:cNvGrpSpPr/>
          <p:nvPr/>
        </p:nvGrpSpPr>
        <p:grpSpPr>
          <a:xfrm rot="0">
            <a:off x="486358" y="1028700"/>
            <a:ext cx="10368089" cy="5873372"/>
            <a:chOff x="0" y="0"/>
            <a:chExt cx="3002092" cy="1700642"/>
          </a:xfrm>
        </p:grpSpPr>
        <p:sp>
          <p:nvSpPr>
            <p:cNvPr name="Freeform 4" id="4"/>
            <p:cNvSpPr/>
            <p:nvPr/>
          </p:nvSpPr>
          <p:spPr>
            <a:xfrm flipH="false" flipV="false" rot="0">
              <a:off x="0" y="0"/>
              <a:ext cx="3002092" cy="1700642"/>
            </a:xfrm>
            <a:custGeom>
              <a:avLst/>
              <a:gdLst/>
              <a:ahLst/>
              <a:cxnLst/>
              <a:rect r="r" b="b" t="t" l="l"/>
              <a:pathLst>
                <a:path h="1700642" w="3002092">
                  <a:moveTo>
                    <a:pt x="0" y="0"/>
                  </a:moveTo>
                  <a:lnTo>
                    <a:pt x="3002092" y="0"/>
                  </a:lnTo>
                  <a:lnTo>
                    <a:pt x="3002092" y="1700642"/>
                  </a:lnTo>
                  <a:lnTo>
                    <a:pt x="0" y="1700642"/>
                  </a:lnTo>
                  <a:close/>
                </a:path>
              </a:pathLst>
            </a:custGeom>
            <a:solidFill>
              <a:srgbClr val="1D3055"/>
            </a:solidFill>
          </p:spPr>
        </p:sp>
      </p:grpSp>
      <p:grpSp>
        <p:nvGrpSpPr>
          <p:cNvPr name="Group 5" id="5"/>
          <p:cNvGrpSpPr/>
          <p:nvPr/>
        </p:nvGrpSpPr>
        <p:grpSpPr>
          <a:xfrm rot="0">
            <a:off x="486358" y="6902072"/>
            <a:ext cx="10368089" cy="1874478"/>
            <a:chOff x="0" y="0"/>
            <a:chExt cx="3002092" cy="542757"/>
          </a:xfrm>
        </p:grpSpPr>
        <p:sp>
          <p:nvSpPr>
            <p:cNvPr name="Freeform 6" id="6"/>
            <p:cNvSpPr/>
            <p:nvPr/>
          </p:nvSpPr>
          <p:spPr>
            <a:xfrm flipH="false" flipV="false" rot="0">
              <a:off x="0" y="0"/>
              <a:ext cx="3002092" cy="542757"/>
            </a:xfrm>
            <a:custGeom>
              <a:avLst/>
              <a:gdLst/>
              <a:ahLst/>
              <a:cxnLst/>
              <a:rect r="r" b="b" t="t" l="l"/>
              <a:pathLst>
                <a:path h="542757" w="3002092">
                  <a:moveTo>
                    <a:pt x="0" y="0"/>
                  </a:moveTo>
                  <a:lnTo>
                    <a:pt x="3002092" y="0"/>
                  </a:lnTo>
                  <a:lnTo>
                    <a:pt x="3002092" y="542757"/>
                  </a:lnTo>
                  <a:lnTo>
                    <a:pt x="0" y="542757"/>
                  </a:lnTo>
                  <a:close/>
                </a:path>
              </a:pathLst>
            </a:custGeom>
            <a:solidFill>
              <a:srgbClr val="001847"/>
            </a:solidFill>
          </p:spPr>
        </p:sp>
      </p:grpSp>
      <p:grpSp>
        <p:nvGrpSpPr>
          <p:cNvPr name="Group 7" id="7"/>
          <p:cNvGrpSpPr/>
          <p:nvPr/>
        </p:nvGrpSpPr>
        <p:grpSpPr>
          <a:xfrm rot="0">
            <a:off x="11711266" y="1028700"/>
            <a:ext cx="5327079" cy="828865"/>
            <a:chOff x="0" y="0"/>
            <a:chExt cx="1829430" cy="284650"/>
          </a:xfrm>
        </p:grpSpPr>
        <p:sp>
          <p:nvSpPr>
            <p:cNvPr name="Freeform 8" id="8"/>
            <p:cNvSpPr/>
            <p:nvPr/>
          </p:nvSpPr>
          <p:spPr>
            <a:xfrm flipH="false" flipV="false" rot="0">
              <a:off x="0" y="0"/>
              <a:ext cx="1829430" cy="284650"/>
            </a:xfrm>
            <a:custGeom>
              <a:avLst/>
              <a:gdLst/>
              <a:ahLst/>
              <a:cxnLst/>
              <a:rect r="r" b="b" t="t" l="l"/>
              <a:pathLst>
                <a:path h="284650" w="1829430">
                  <a:moveTo>
                    <a:pt x="0" y="0"/>
                  </a:moveTo>
                  <a:lnTo>
                    <a:pt x="1829430" y="0"/>
                  </a:lnTo>
                  <a:lnTo>
                    <a:pt x="1829430" y="284650"/>
                  </a:lnTo>
                  <a:lnTo>
                    <a:pt x="0" y="284650"/>
                  </a:lnTo>
                  <a:close/>
                </a:path>
              </a:pathLst>
            </a:custGeom>
            <a:solidFill>
              <a:srgbClr val="1D3055"/>
            </a:solidFill>
          </p:spPr>
        </p:sp>
      </p:grpSp>
      <p:grpSp>
        <p:nvGrpSpPr>
          <p:cNvPr name="Group 9" id="9"/>
          <p:cNvGrpSpPr/>
          <p:nvPr/>
        </p:nvGrpSpPr>
        <p:grpSpPr>
          <a:xfrm rot="0">
            <a:off x="11711266" y="5143500"/>
            <a:ext cx="5327079" cy="549237"/>
            <a:chOff x="0" y="0"/>
            <a:chExt cx="1829430" cy="188619"/>
          </a:xfrm>
        </p:grpSpPr>
        <p:sp>
          <p:nvSpPr>
            <p:cNvPr name="Freeform 10" id="10"/>
            <p:cNvSpPr/>
            <p:nvPr/>
          </p:nvSpPr>
          <p:spPr>
            <a:xfrm flipH="false" flipV="false" rot="0">
              <a:off x="0" y="0"/>
              <a:ext cx="1829430" cy="188619"/>
            </a:xfrm>
            <a:custGeom>
              <a:avLst/>
              <a:gdLst/>
              <a:ahLst/>
              <a:cxnLst/>
              <a:rect r="r" b="b" t="t" l="l"/>
              <a:pathLst>
                <a:path h="188619" w="1829430">
                  <a:moveTo>
                    <a:pt x="0" y="0"/>
                  </a:moveTo>
                  <a:lnTo>
                    <a:pt x="1829430" y="0"/>
                  </a:lnTo>
                  <a:lnTo>
                    <a:pt x="1829430" y="188619"/>
                  </a:lnTo>
                  <a:lnTo>
                    <a:pt x="0" y="188619"/>
                  </a:lnTo>
                  <a:close/>
                </a:path>
              </a:pathLst>
            </a:custGeom>
            <a:solidFill>
              <a:srgbClr val="1D3055"/>
            </a:solidFill>
          </p:spPr>
        </p:sp>
      </p:grpSp>
      <p:sp>
        <p:nvSpPr>
          <p:cNvPr name="AutoShape 11" id="11"/>
          <p:cNvSpPr/>
          <p:nvPr/>
        </p:nvSpPr>
        <p:spPr>
          <a:xfrm flipV="true">
            <a:off x="11441129" y="0"/>
            <a:ext cx="0" cy="10287000"/>
          </a:xfrm>
          <a:prstGeom prst="line">
            <a:avLst/>
          </a:prstGeom>
          <a:ln cap="flat" w="47625">
            <a:solidFill>
              <a:srgbClr val="FFD116"/>
            </a:solidFill>
            <a:prstDash val="solid"/>
            <a:headEnd type="none" len="sm" w="sm"/>
            <a:tailEnd type="none" len="sm" w="sm"/>
          </a:ln>
        </p:spPr>
      </p:sp>
      <p:grpSp>
        <p:nvGrpSpPr>
          <p:cNvPr name="Group 12" id="12"/>
          <p:cNvGrpSpPr/>
          <p:nvPr/>
        </p:nvGrpSpPr>
        <p:grpSpPr>
          <a:xfrm rot="0">
            <a:off x="8977884" y="9092975"/>
            <a:ext cx="330649" cy="330649"/>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14" id="14"/>
          <p:cNvGrpSpPr/>
          <p:nvPr/>
        </p:nvGrpSpPr>
        <p:grpSpPr>
          <a:xfrm rot="0">
            <a:off x="9451409" y="9092975"/>
            <a:ext cx="330649" cy="33064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16" id="16"/>
          <p:cNvGrpSpPr/>
          <p:nvPr/>
        </p:nvGrpSpPr>
        <p:grpSpPr>
          <a:xfrm rot="0">
            <a:off x="8505942" y="9092975"/>
            <a:ext cx="330649" cy="33064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18" id="18"/>
          <p:cNvGrpSpPr/>
          <p:nvPr/>
        </p:nvGrpSpPr>
        <p:grpSpPr>
          <a:xfrm rot="0">
            <a:off x="486358" y="1028700"/>
            <a:ext cx="10368089" cy="5920125"/>
            <a:chOff x="0" y="0"/>
            <a:chExt cx="1479952" cy="845045"/>
          </a:xfrm>
        </p:grpSpPr>
        <p:sp>
          <p:nvSpPr>
            <p:cNvPr name="Freeform 19" id="19"/>
            <p:cNvSpPr/>
            <p:nvPr/>
          </p:nvSpPr>
          <p:spPr>
            <a:xfrm flipH="false" flipV="false" rot="0">
              <a:off x="0" y="0"/>
              <a:ext cx="1479952" cy="845045"/>
            </a:xfrm>
            <a:custGeom>
              <a:avLst/>
              <a:gdLst/>
              <a:ahLst/>
              <a:cxnLst/>
              <a:rect r="r" b="b" t="t" l="l"/>
              <a:pathLst>
                <a:path h="845045" w="1479952">
                  <a:moveTo>
                    <a:pt x="0" y="0"/>
                  </a:moveTo>
                  <a:lnTo>
                    <a:pt x="1479952" y="0"/>
                  </a:lnTo>
                  <a:lnTo>
                    <a:pt x="1479952" y="845045"/>
                  </a:lnTo>
                  <a:lnTo>
                    <a:pt x="0" y="845045"/>
                  </a:lnTo>
                  <a:close/>
                </a:path>
              </a:pathLst>
            </a:custGeom>
            <a:blipFill>
              <a:blip r:embed="rId3"/>
              <a:stretch>
                <a:fillRect l="0" t="-34611" r="0" b="-34611"/>
              </a:stretch>
            </a:blipFill>
          </p:spPr>
        </p:sp>
      </p:grpSp>
      <p:sp>
        <p:nvSpPr>
          <p:cNvPr name="TextBox 20" id="20"/>
          <p:cNvSpPr txBox="true"/>
          <p:nvPr/>
        </p:nvSpPr>
        <p:spPr>
          <a:xfrm rot="0">
            <a:off x="12077048" y="1037743"/>
            <a:ext cx="3242717" cy="737133"/>
          </a:xfrm>
          <a:prstGeom prst="rect">
            <a:avLst/>
          </a:prstGeom>
        </p:spPr>
        <p:txBody>
          <a:bodyPr anchor="t" rtlCol="false" tIns="0" lIns="0" bIns="0" rIns="0">
            <a:spAutoFit/>
          </a:bodyPr>
          <a:lstStyle/>
          <a:p>
            <a:pPr algn="l">
              <a:lnSpc>
                <a:spcPts val="6095"/>
              </a:lnSpc>
            </a:pPr>
            <a:r>
              <a:rPr lang="en-US" sz="4354">
                <a:solidFill>
                  <a:srgbClr val="F6FBFE"/>
                </a:solidFill>
                <a:latin typeface="Antonio Light"/>
                <a:ea typeface="Antonio Light"/>
                <a:cs typeface="Antonio Light"/>
                <a:sym typeface="Antonio Light"/>
              </a:rPr>
              <a:t>ESP8266</a:t>
            </a:r>
          </a:p>
        </p:txBody>
      </p:sp>
      <p:sp>
        <p:nvSpPr>
          <p:cNvPr name="TextBox 21" id="21"/>
          <p:cNvSpPr txBox="true"/>
          <p:nvPr/>
        </p:nvSpPr>
        <p:spPr>
          <a:xfrm rot="0">
            <a:off x="12026917" y="2205406"/>
            <a:ext cx="4961297" cy="2360016"/>
          </a:xfrm>
          <a:prstGeom prst="rect">
            <a:avLst/>
          </a:prstGeom>
        </p:spPr>
        <p:txBody>
          <a:bodyPr anchor="t" rtlCol="false" tIns="0" lIns="0" bIns="0" rIns="0">
            <a:spAutoFit/>
          </a:bodyPr>
          <a:lstStyle/>
          <a:p>
            <a:pPr algn="l">
              <a:lnSpc>
                <a:spcPts val="3795"/>
              </a:lnSpc>
            </a:pPr>
            <a:r>
              <a:rPr lang="en-US" sz="2711">
                <a:solidFill>
                  <a:srgbClr val="000000"/>
                </a:solidFill>
                <a:latin typeface="Inter 1"/>
                <a:ea typeface="Inter 1"/>
                <a:cs typeface="Inter 1"/>
                <a:sym typeface="Inter 1"/>
              </a:rPr>
              <a:t>Vi điều khiển lõi đơn, chi phí cực thấp, chỉ tích hợp Wi-Fi. "Tiền bối" của ESP32, dùng cho các dự án IoT đơn giản, tiết kiệm.</a:t>
            </a:r>
          </a:p>
        </p:txBody>
      </p:sp>
      <p:sp>
        <p:nvSpPr>
          <p:cNvPr name="TextBox 22" id="22"/>
          <p:cNvSpPr txBox="true"/>
          <p:nvPr/>
        </p:nvSpPr>
        <p:spPr>
          <a:xfrm rot="0">
            <a:off x="1411033" y="7118191"/>
            <a:ext cx="10546557" cy="636365"/>
          </a:xfrm>
          <a:prstGeom prst="rect">
            <a:avLst/>
          </a:prstGeom>
        </p:spPr>
        <p:txBody>
          <a:bodyPr anchor="t" rtlCol="false" tIns="0" lIns="0" bIns="0" rIns="0">
            <a:spAutoFit/>
          </a:bodyPr>
          <a:lstStyle/>
          <a:p>
            <a:pPr algn="l">
              <a:lnSpc>
                <a:spcPts val="4782"/>
              </a:lnSpc>
            </a:pPr>
            <a:r>
              <a:rPr lang="en-US" sz="4598" spc="-124">
                <a:solidFill>
                  <a:srgbClr val="E6F2F8"/>
                </a:solidFill>
                <a:latin typeface="SVN-Neutraface 2"/>
                <a:ea typeface="SVN-Neutraface 2"/>
                <a:cs typeface="SVN-Neutraface 2"/>
                <a:sym typeface="SVN-Neutraface 2"/>
              </a:rPr>
              <a:t>2. PHẦN CỨNG VÀ GIAO THỨC</a:t>
            </a:r>
          </a:p>
        </p:txBody>
      </p:sp>
      <p:sp>
        <p:nvSpPr>
          <p:cNvPr name="TextBox 23" id="23"/>
          <p:cNvSpPr txBox="true"/>
          <p:nvPr/>
        </p:nvSpPr>
        <p:spPr>
          <a:xfrm rot="0">
            <a:off x="1411033" y="7964106"/>
            <a:ext cx="10546557" cy="568188"/>
          </a:xfrm>
          <a:prstGeom prst="rect">
            <a:avLst/>
          </a:prstGeom>
        </p:spPr>
        <p:txBody>
          <a:bodyPr anchor="t" rtlCol="false" tIns="0" lIns="0" bIns="0" rIns="0">
            <a:spAutoFit/>
          </a:bodyPr>
          <a:lstStyle/>
          <a:p>
            <a:pPr algn="l">
              <a:lnSpc>
                <a:spcPts val="4217"/>
              </a:lnSpc>
            </a:pPr>
            <a:r>
              <a:rPr lang="en-US" sz="4055" spc="-109">
                <a:solidFill>
                  <a:srgbClr val="FFD116"/>
                </a:solidFill>
                <a:latin typeface="SVN-Neutraface 2"/>
                <a:ea typeface="SVN-Neutraface 2"/>
                <a:cs typeface="SVN-Neutraface 2"/>
                <a:sym typeface="SVN-Neutraface 2"/>
              </a:rPr>
              <a:t>2.1 PHÂN CỨNG SỬ DỤNG - ESP8266</a:t>
            </a:r>
          </a:p>
        </p:txBody>
      </p:sp>
      <p:sp>
        <p:nvSpPr>
          <p:cNvPr name="TextBox 24" id="24"/>
          <p:cNvSpPr txBox="true"/>
          <p:nvPr/>
        </p:nvSpPr>
        <p:spPr>
          <a:xfrm rot="0">
            <a:off x="12026917" y="6256710"/>
            <a:ext cx="4961297" cy="2836266"/>
          </a:xfrm>
          <a:prstGeom prst="rect">
            <a:avLst/>
          </a:prstGeom>
        </p:spPr>
        <p:txBody>
          <a:bodyPr anchor="t" rtlCol="false" tIns="0" lIns="0" bIns="0" rIns="0">
            <a:spAutoFit/>
          </a:bodyPr>
          <a:lstStyle/>
          <a:p>
            <a:pPr algn="l">
              <a:lnSpc>
                <a:spcPts val="3795"/>
              </a:lnSpc>
            </a:pPr>
            <a:r>
              <a:rPr lang="en-US" sz="2711">
                <a:solidFill>
                  <a:srgbClr val="000000"/>
                </a:solidFill>
                <a:latin typeface="Inter 1"/>
                <a:ea typeface="Inter 1"/>
                <a:cs typeface="Inter 1"/>
                <a:sym typeface="Inter 1"/>
              </a:rPr>
              <a:t>Được sử dụng làm vi điều khiển thay thế cho các Thiết bị Slave với các chức năng đơn giản như đọc cảm biến và điều khiển LED, nhằm tối ưu hóa chi phí.</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0687322" y="696820"/>
            <a:ext cx="5345062" cy="10690123"/>
          </a:xfrm>
          <a:custGeom>
            <a:avLst/>
            <a:gdLst/>
            <a:ahLst/>
            <a:cxnLst/>
            <a:rect r="r" b="b" t="t" l="l"/>
            <a:pathLst>
              <a:path h="10690123" w="5345062">
                <a:moveTo>
                  <a:pt x="0" y="0"/>
                </a:moveTo>
                <a:lnTo>
                  <a:pt x="5345062" y="0"/>
                </a:lnTo>
                <a:lnTo>
                  <a:pt x="5345062" y="10690124"/>
                </a:lnTo>
                <a:lnTo>
                  <a:pt x="0" y="10690124"/>
                </a:lnTo>
                <a:lnTo>
                  <a:pt x="0" y="0"/>
                </a:lnTo>
                <a:close/>
              </a:path>
            </a:pathLst>
          </a:custGeom>
          <a:blipFill>
            <a:blip r:embed="rId3">
              <a:alphaModFix amt="17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0800000">
            <a:off x="9773352" y="3780723"/>
            <a:ext cx="12014860" cy="3198240"/>
            <a:chOff x="0" y="0"/>
            <a:chExt cx="2373306" cy="631751"/>
          </a:xfrm>
        </p:grpSpPr>
        <p:sp>
          <p:nvSpPr>
            <p:cNvPr name="Freeform 5" id="5"/>
            <p:cNvSpPr/>
            <p:nvPr/>
          </p:nvSpPr>
          <p:spPr>
            <a:xfrm flipH="false" flipV="false" rot="0">
              <a:off x="0" y="0"/>
              <a:ext cx="2373306" cy="631751"/>
            </a:xfrm>
            <a:custGeom>
              <a:avLst/>
              <a:gdLst/>
              <a:ahLst/>
              <a:cxnLst/>
              <a:rect r="r" b="b" t="t" l="l"/>
              <a:pathLst>
                <a:path h="631751" w="2373306">
                  <a:moveTo>
                    <a:pt x="12082" y="0"/>
                  </a:moveTo>
                  <a:lnTo>
                    <a:pt x="2120370" y="0"/>
                  </a:lnTo>
                  <a:cubicBezTo>
                    <a:pt x="2278374" y="0"/>
                    <a:pt x="2373306" y="141422"/>
                    <a:pt x="2373306" y="315876"/>
                  </a:cubicBezTo>
                  <a:cubicBezTo>
                    <a:pt x="2373306" y="490329"/>
                    <a:pt x="2278374" y="631751"/>
                    <a:pt x="2120370" y="631751"/>
                  </a:cubicBezTo>
                  <a:lnTo>
                    <a:pt x="12082" y="631751"/>
                  </a:lnTo>
                  <a:cubicBezTo>
                    <a:pt x="5409" y="631751"/>
                    <a:pt x="0" y="626342"/>
                    <a:pt x="0" y="619669"/>
                  </a:cubicBezTo>
                  <a:lnTo>
                    <a:pt x="0" y="12082"/>
                  </a:lnTo>
                  <a:cubicBezTo>
                    <a:pt x="0" y="5409"/>
                    <a:pt x="5409" y="0"/>
                    <a:pt x="12082" y="0"/>
                  </a:cubicBezTo>
                  <a:close/>
                </a:path>
              </a:pathLst>
            </a:custGeom>
            <a:solidFill>
              <a:srgbClr val="001847"/>
            </a:solidFill>
          </p:spPr>
        </p:sp>
        <p:sp>
          <p:nvSpPr>
            <p:cNvPr name="TextBox 6" id="6"/>
            <p:cNvSpPr txBox="true"/>
            <p:nvPr/>
          </p:nvSpPr>
          <p:spPr>
            <a:xfrm>
              <a:off x="25400" y="-47625"/>
              <a:ext cx="2144706" cy="679376"/>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9412840" y="2447075"/>
            <a:ext cx="453343" cy="451076"/>
          </a:xfrm>
          <a:custGeom>
            <a:avLst/>
            <a:gdLst/>
            <a:ahLst/>
            <a:cxnLst/>
            <a:rect r="r" b="b" t="t" l="l"/>
            <a:pathLst>
              <a:path h="451076" w="453343">
                <a:moveTo>
                  <a:pt x="0" y="0"/>
                </a:moveTo>
                <a:lnTo>
                  <a:pt x="453343" y="0"/>
                </a:lnTo>
                <a:lnTo>
                  <a:pt x="453343" y="451077"/>
                </a:lnTo>
                <a:lnTo>
                  <a:pt x="0" y="451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350467" y="-1549892"/>
            <a:ext cx="16141543" cy="16027207"/>
          </a:xfrm>
          <a:custGeom>
            <a:avLst/>
            <a:gdLst/>
            <a:ahLst/>
            <a:cxnLst/>
            <a:rect r="r" b="b" t="t" l="l"/>
            <a:pathLst>
              <a:path h="16027207" w="16141543">
                <a:moveTo>
                  <a:pt x="0" y="0"/>
                </a:moveTo>
                <a:lnTo>
                  <a:pt x="16141543" y="0"/>
                </a:lnTo>
                <a:lnTo>
                  <a:pt x="16141543" y="16027207"/>
                </a:lnTo>
                <a:lnTo>
                  <a:pt x="0" y="16027207"/>
                </a:lnTo>
                <a:lnTo>
                  <a:pt x="0" y="0"/>
                </a:lnTo>
                <a:close/>
              </a:path>
            </a:pathLst>
          </a:custGeom>
          <a:blipFill>
            <a:blip r:embed="rId7"/>
            <a:stretch>
              <a:fillRect l="0" t="0" r="0" b="0"/>
            </a:stretch>
          </a:blipFill>
        </p:spPr>
      </p:sp>
      <p:grpSp>
        <p:nvGrpSpPr>
          <p:cNvPr name="Group 9" id="9"/>
          <p:cNvGrpSpPr/>
          <p:nvPr/>
        </p:nvGrpSpPr>
        <p:grpSpPr>
          <a:xfrm rot="0">
            <a:off x="1012634" y="6041882"/>
            <a:ext cx="7757856" cy="3216418"/>
            <a:chOff x="0" y="0"/>
            <a:chExt cx="1201895" cy="498307"/>
          </a:xfrm>
        </p:grpSpPr>
        <p:sp>
          <p:nvSpPr>
            <p:cNvPr name="Freeform 10" id="10"/>
            <p:cNvSpPr/>
            <p:nvPr/>
          </p:nvSpPr>
          <p:spPr>
            <a:xfrm flipH="false" flipV="false" rot="-24000">
              <a:off x="-1385" y="-3849"/>
              <a:ext cx="1204664" cy="506006"/>
            </a:xfrm>
            <a:custGeom>
              <a:avLst/>
              <a:gdLst/>
              <a:ahLst/>
              <a:cxnLst/>
              <a:rect r="r" b="b" t="t" l="l"/>
              <a:pathLst>
                <a:path h="506006" w="1204664">
                  <a:moveTo>
                    <a:pt x="52037" y="1"/>
                  </a:moveTo>
                  <a:lnTo>
                    <a:pt x="1156106" y="7709"/>
                  </a:lnTo>
                  <a:cubicBezTo>
                    <a:pt x="1183112" y="7898"/>
                    <a:pt x="1204852" y="29943"/>
                    <a:pt x="1204663" y="56949"/>
                  </a:cubicBezTo>
                  <a:lnTo>
                    <a:pt x="1201867" y="457447"/>
                  </a:lnTo>
                  <a:cubicBezTo>
                    <a:pt x="1201679" y="484453"/>
                    <a:pt x="1179633" y="506193"/>
                    <a:pt x="1152628" y="506004"/>
                  </a:cubicBezTo>
                  <a:lnTo>
                    <a:pt x="48558" y="498296"/>
                  </a:lnTo>
                  <a:cubicBezTo>
                    <a:pt x="21553" y="498108"/>
                    <a:pt x="-187" y="476062"/>
                    <a:pt x="2" y="449057"/>
                  </a:cubicBezTo>
                  <a:lnTo>
                    <a:pt x="2798" y="48558"/>
                  </a:lnTo>
                  <a:cubicBezTo>
                    <a:pt x="2986" y="21552"/>
                    <a:pt x="25032" y="-187"/>
                    <a:pt x="52037" y="1"/>
                  </a:cubicBezTo>
                  <a:close/>
                </a:path>
              </a:pathLst>
            </a:custGeom>
            <a:blipFill>
              <a:blip r:embed="rId8"/>
              <a:stretch>
                <a:fillRect l="-28" t="-19609" r="-28" b="-14382"/>
              </a:stretch>
            </a:blipFill>
            <a:ln w="9525" cap="rnd">
              <a:solidFill>
                <a:srgbClr val="000000"/>
              </a:solidFill>
              <a:prstDash val="solid"/>
              <a:round/>
            </a:ln>
          </p:spPr>
        </p:sp>
      </p:grpSp>
      <p:grpSp>
        <p:nvGrpSpPr>
          <p:cNvPr name="Group 11" id="11"/>
          <p:cNvGrpSpPr/>
          <p:nvPr/>
        </p:nvGrpSpPr>
        <p:grpSpPr>
          <a:xfrm rot="0">
            <a:off x="-809951" y="2154211"/>
            <a:ext cx="9387752" cy="1074062"/>
            <a:chOff x="0" y="0"/>
            <a:chExt cx="2024324" cy="231605"/>
          </a:xfrm>
        </p:grpSpPr>
        <p:sp>
          <p:nvSpPr>
            <p:cNvPr name="Freeform 12" id="12"/>
            <p:cNvSpPr/>
            <p:nvPr/>
          </p:nvSpPr>
          <p:spPr>
            <a:xfrm flipH="false" flipV="false" rot="0">
              <a:off x="0" y="0"/>
              <a:ext cx="2024324" cy="231605"/>
            </a:xfrm>
            <a:custGeom>
              <a:avLst/>
              <a:gdLst/>
              <a:ahLst/>
              <a:cxnLst/>
              <a:rect r="r" b="b" t="t" l="l"/>
              <a:pathLst>
                <a:path h="231605" w="2024324">
                  <a:moveTo>
                    <a:pt x="42059" y="0"/>
                  </a:moveTo>
                  <a:lnTo>
                    <a:pt x="1982265" y="0"/>
                  </a:lnTo>
                  <a:cubicBezTo>
                    <a:pt x="1993420" y="0"/>
                    <a:pt x="2004117" y="4431"/>
                    <a:pt x="2012005" y="12319"/>
                  </a:cubicBezTo>
                  <a:cubicBezTo>
                    <a:pt x="2019893" y="20206"/>
                    <a:pt x="2024324" y="30904"/>
                    <a:pt x="2024324" y="42059"/>
                  </a:cubicBezTo>
                  <a:lnTo>
                    <a:pt x="2024324" y="189546"/>
                  </a:lnTo>
                  <a:cubicBezTo>
                    <a:pt x="2024324" y="200701"/>
                    <a:pt x="2019893" y="211399"/>
                    <a:pt x="2012005" y="219286"/>
                  </a:cubicBezTo>
                  <a:cubicBezTo>
                    <a:pt x="2004117" y="227174"/>
                    <a:pt x="1993420" y="231605"/>
                    <a:pt x="1982265" y="231605"/>
                  </a:cubicBezTo>
                  <a:lnTo>
                    <a:pt x="42059" y="231605"/>
                  </a:lnTo>
                  <a:cubicBezTo>
                    <a:pt x="30904" y="231605"/>
                    <a:pt x="20206" y="227174"/>
                    <a:pt x="12319" y="219286"/>
                  </a:cubicBezTo>
                  <a:cubicBezTo>
                    <a:pt x="4431" y="211399"/>
                    <a:pt x="0" y="200701"/>
                    <a:pt x="0" y="189546"/>
                  </a:cubicBezTo>
                  <a:lnTo>
                    <a:pt x="0" y="42059"/>
                  </a:lnTo>
                  <a:cubicBezTo>
                    <a:pt x="0" y="30904"/>
                    <a:pt x="4431" y="20206"/>
                    <a:pt x="12319" y="12319"/>
                  </a:cubicBezTo>
                  <a:cubicBezTo>
                    <a:pt x="20206" y="4431"/>
                    <a:pt x="30904" y="0"/>
                    <a:pt x="42059" y="0"/>
                  </a:cubicBezTo>
                  <a:close/>
                </a:path>
              </a:pathLst>
            </a:custGeom>
            <a:solidFill>
              <a:srgbClr val="537CE2"/>
            </a:solidFill>
          </p:spPr>
        </p:sp>
        <p:sp>
          <p:nvSpPr>
            <p:cNvPr name="TextBox 13" id="13"/>
            <p:cNvSpPr txBox="true"/>
            <p:nvPr/>
          </p:nvSpPr>
          <p:spPr>
            <a:xfrm>
              <a:off x="0" y="-57150"/>
              <a:ext cx="2024324" cy="288755"/>
            </a:xfrm>
            <a:prstGeom prst="rect">
              <a:avLst/>
            </a:prstGeom>
          </p:spPr>
          <p:txBody>
            <a:bodyPr anchor="ctr" rtlCol="false" tIns="285750" lIns="285750" bIns="285750" rIns="285750"/>
            <a:lstStyle/>
            <a:p>
              <a:pPr algn="r">
                <a:lnSpc>
                  <a:spcPts val="4528"/>
                </a:lnSpc>
                <a:spcBef>
                  <a:spcPct val="0"/>
                </a:spcBef>
              </a:pPr>
            </a:p>
          </p:txBody>
        </p:sp>
      </p:grpSp>
      <p:sp>
        <p:nvSpPr>
          <p:cNvPr name="TextBox 14" id="14"/>
          <p:cNvSpPr txBox="true"/>
          <p:nvPr/>
        </p:nvSpPr>
        <p:spPr>
          <a:xfrm rot="0">
            <a:off x="685926" y="1162401"/>
            <a:ext cx="10546557" cy="636365"/>
          </a:xfrm>
          <a:prstGeom prst="rect">
            <a:avLst/>
          </a:prstGeom>
        </p:spPr>
        <p:txBody>
          <a:bodyPr anchor="t" rtlCol="false" tIns="0" lIns="0" bIns="0" rIns="0">
            <a:spAutoFit/>
          </a:bodyPr>
          <a:lstStyle/>
          <a:p>
            <a:pPr algn="l">
              <a:lnSpc>
                <a:spcPts val="4782"/>
              </a:lnSpc>
            </a:pPr>
            <a:r>
              <a:rPr lang="en-US" sz="4598" spc="-124">
                <a:solidFill>
                  <a:srgbClr val="001847"/>
                </a:solidFill>
                <a:latin typeface="SVN-Neutraface 2"/>
                <a:ea typeface="SVN-Neutraface 2"/>
                <a:cs typeface="SVN-Neutraface 2"/>
                <a:sym typeface="SVN-Neutraface 2"/>
              </a:rPr>
              <a:t>2. PHẦN CỨNG VÀ GIAO THỨC</a:t>
            </a:r>
          </a:p>
        </p:txBody>
      </p:sp>
      <p:sp>
        <p:nvSpPr>
          <p:cNvPr name="TextBox 15" id="15"/>
          <p:cNvSpPr txBox="true"/>
          <p:nvPr/>
        </p:nvSpPr>
        <p:spPr>
          <a:xfrm rot="0">
            <a:off x="685926" y="2412332"/>
            <a:ext cx="10546557" cy="568188"/>
          </a:xfrm>
          <a:prstGeom prst="rect">
            <a:avLst/>
          </a:prstGeom>
        </p:spPr>
        <p:txBody>
          <a:bodyPr anchor="t" rtlCol="false" tIns="0" lIns="0" bIns="0" rIns="0">
            <a:spAutoFit/>
          </a:bodyPr>
          <a:lstStyle/>
          <a:p>
            <a:pPr algn="l">
              <a:lnSpc>
                <a:spcPts val="4217"/>
              </a:lnSpc>
            </a:pPr>
            <a:r>
              <a:rPr lang="en-US" sz="4055" spc="-109">
                <a:solidFill>
                  <a:srgbClr val="FFF9F9"/>
                </a:solidFill>
                <a:latin typeface="SVN-Neutraface 2"/>
                <a:ea typeface="SVN-Neutraface 2"/>
                <a:cs typeface="SVN-Neutraface 2"/>
                <a:sym typeface="SVN-Neutraface 2"/>
              </a:rPr>
              <a:t>2.2 GIAO THỨC SỬ DỤNG - MQTT</a:t>
            </a:r>
          </a:p>
        </p:txBody>
      </p:sp>
      <p:sp>
        <p:nvSpPr>
          <p:cNvPr name="TextBox 16" id="16"/>
          <p:cNvSpPr txBox="true"/>
          <p:nvPr/>
        </p:nvSpPr>
        <p:spPr>
          <a:xfrm rot="0">
            <a:off x="915348" y="3831209"/>
            <a:ext cx="7933377" cy="1725527"/>
          </a:xfrm>
          <a:prstGeom prst="rect">
            <a:avLst/>
          </a:prstGeom>
        </p:spPr>
        <p:txBody>
          <a:bodyPr anchor="t" rtlCol="false" tIns="0" lIns="0" bIns="0" rIns="0">
            <a:spAutoFit/>
          </a:bodyPr>
          <a:lstStyle/>
          <a:p>
            <a:pPr algn="l" marL="715891" indent="-357946" lvl="1">
              <a:lnSpc>
                <a:spcPts val="4642"/>
              </a:lnSpc>
              <a:spcBef>
                <a:spcPct val="0"/>
              </a:spcBef>
              <a:buFont typeface="Arial"/>
              <a:buChar char="•"/>
            </a:pPr>
            <a:r>
              <a:rPr lang="en-US" b="true" sz="3315">
                <a:solidFill>
                  <a:srgbClr val="000000"/>
                </a:solidFill>
                <a:latin typeface="Inter 2 Bold"/>
                <a:ea typeface="Inter 2 Bold"/>
                <a:cs typeface="Inter 2 Bold"/>
                <a:sym typeface="Inter 2 Bold"/>
              </a:rPr>
              <a:t>MQTT </a:t>
            </a:r>
            <a:r>
              <a:rPr lang="en-US" sz="3315">
                <a:solidFill>
                  <a:srgbClr val="000000"/>
                </a:solidFill>
                <a:latin typeface="Inter 2"/>
                <a:ea typeface="Inter 2"/>
                <a:cs typeface="Inter 2"/>
                <a:sym typeface="Inter 2"/>
              </a:rPr>
              <a:t>: dùng để truyề</a:t>
            </a:r>
            <a:r>
              <a:rPr lang="en-US" sz="3315" strike="noStrike" u="none">
                <a:solidFill>
                  <a:srgbClr val="000000"/>
                </a:solidFill>
                <a:latin typeface="Inter 2"/>
                <a:ea typeface="Inter 2"/>
                <a:cs typeface="Inter 2"/>
                <a:sym typeface="Inter 2"/>
              </a:rPr>
              <a:t>n </a:t>
            </a:r>
            <a:r>
              <a:rPr lang="en-US" sz="3315" strike="noStrike" u="none">
                <a:solidFill>
                  <a:srgbClr val="000000"/>
                </a:solidFill>
                <a:latin typeface="Inter 2"/>
                <a:ea typeface="Inter 2"/>
                <a:cs typeface="Inter 2"/>
                <a:sym typeface="Inter 2"/>
              </a:rPr>
              <a:t>tả</a:t>
            </a:r>
            <a:r>
              <a:rPr lang="en-US" sz="3315" strike="noStrike" u="none">
                <a:solidFill>
                  <a:srgbClr val="000000"/>
                </a:solidFill>
                <a:latin typeface="Inter 2"/>
                <a:ea typeface="Inter 2"/>
                <a:cs typeface="Inter 2"/>
                <a:sym typeface="Inter 2"/>
              </a:rPr>
              <a:t>i </a:t>
            </a:r>
            <a:r>
              <a:rPr lang="en-US" sz="3315" strike="noStrike" u="none">
                <a:solidFill>
                  <a:srgbClr val="000000"/>
                </a:solidFill>
                <a:latin typeface="Inter 2"/>
                <a:ea typeface="Inter 2"/>
                <a:cs typeface="Inter 2"/>
                <a:sym typeface="Inter 2"/>
              </a:rPr>
              <a:t>dữ</a:t>
            </a:r>
            <a:r>
              <a:rPr lang="en-US" sz="3315" strike="noStrike" u="none">
                <a:solidFill>
                  <a:srgbClr val="000000"/>
                </a:solidFill>
                <a:latin typeface="Inter 2"/>
                <a:ea typeface="Inter 2"/>
                <a:cs typeface="Inter 2"/>
                <a:sym typeface="Inter 2"/>
              </a:rPr>
              <a:t> li</a:t>
            </a:r>
            <a:r>
              <a:rPr lang="en-US" sz="3315" strike="noStrike" u="none">
                <a:solidFill>
                  <a:srgbClr val="000000"/>
                </a:solidFill>
                <a:latin typeface="Inter 2"/>
                <a:ea typeface="Inter 2"/>
                <a:cs typeface="Inter 2"/>
                <a:sym typeface="Inter 2"/>
              </a:rPr>
              <a:t>ệu</a:t>
            </a:r>
            <a:r>
              <a:rPr lang="en-US" sz="3315" strike="noStrike" u="none">
                <a:solidFill>
                  <a:srgbClr val="000000"/>
                </a:solidFill>
                <a:latin typeface="Inter 2"/>
                <a:ea typeface="Inter 2"/>
                <a:cs typeface="Inter 2"/>
                <a:sym typeface="Inter 2"/>
              </a:rPr>
              <a:t> </a:t>
            </a:r>
            <a:r>
              <a:rPr lang="en-US" sz="3315" strike="noStrike" u="none">
                <a:solidFill>
                  <a:srgbClr val="000000"/>
                </a:solidFill>
                <a:latin typeface="Inter 2"/>
                <a:ea typeface="Inter 2"/>
                <a:cs typeface="Inter 2"/>
                <a:sym typeface="Inter 2"/>
              </a:rPr>
              <a:t>từ</a:t>
            </a:r>
            <a:r>
              <a:rPr lang="en-US" sz="3315" strike="noStrike" u="none">
                <a:solidFill>
                  <a:srgbClr val="000000"/>
                </a:solidFill>
                <a:latin typeface="Inter 2"/>
                <a:ea typeface="Inter 2"/>
                <a:cs typeface="Inter 2"/>
                <a:sym typeface="Inter 2"/>
              </a:rPr>
              <a:t> th</a:t>
            </a:r>
            <a:r>
              <a:rPr lang="en-US" sz="3315" strike="noStrike" u="none">
                <a:solidFill>
                  <a:srgbClr val="000000"/>
                </a:solidFill>
                <a:latin typeface="Inter 2"/>
                <a:ea typeface="Inter 2"/>
                <a:cs typeface="Inter 2"/>
                <a:sym typeface="Inter 2"/>
              </a:rPr>
              <a:t>iết</a:t>
            </a:r>
            <a:r>
              <a:rPr lang="en-US" sz="3315" strike="noStrike" u="none">
                <a:solidFill>
                  <a:srgbClr val="000000"/>
                </a:solidFill>
                <a:latin typeface="Inter 2"/>
                <a:ea typeface="Inter 2"/>
                <a:cs typeface="Inter 2"/>
                <a:sym typeface="Inter 2"/>
              </a:rPr>
              <a:t> </a:t>
            </a:r>
            <a:r>
              <a:rPr lang="en-US" sz="3315" strike="noStrike" u="none">
                <a:solidFill>
                  <a:srgbClr val="000000"/>
                </a:solidFill>
                <a:latin typeface="Inter 2"/>
                <a:ea typeface="Inter 2"/>
                <a:cs typeface="Inter 2"/>
                <a:sym typeface="Inter 2"/>
              </a:rPr>
              <a:t>bị</a:t>
            </a:r>
            <a:r>
              <a:rPr lang="en-US" sz="3315" strike="noStrike" u="none">
                <a:solidFill>
                  <a:srgbClr val="000000"/>
                </a:solidFill>
                <a:latin typeface="Inter 2"/>
                <a:ea typeface="Inter 2"/>
                <a:cs typeface="Inter 2"/>
                <a:sym typeface="Inter 2"/>
              </a:rPr>
              <a:t> lên </a:t>
            </a:r>
            <a:r>
              <a:rPr lang="en-US" sz="3315" strike="noStrike" u="none">
                <a:solidFill>
                  <a:srgbClr val="000000"/>
                </a:solidFill>
                <a:latin typeface="Inter 2"/>
                <a:ea typeface="Inter 2"/>
                <a:cs typeface="Inter 2"/>
                <a:sym typeface="Inter 2"/>
              </a:rPr>
              <a:t>ser</a:t>
            </a:r>
            <a:r>
              <a:rPr lang="en-US" sz="3315" strike="noStrike" u="none">
                <a:solidFill>
                  <a:srgbClr val="000000"/>
                </a:solidFill>
                <a:latin typeface="Inter 2"/>
                <a:ea typeface="Inter 2"/>
                <a:cs typeface="Inter 2"/>
                <a:sym typeface="Inter 2"/>
              </a:rPr>
              <a:t>v</a:t>
            </a:r>
            <a:r>
              <a:rPr lang="en-US" sz="3315" strike="noStrike" u="none">
                <a:solidFill>
                  <a:srgbClr val="000000"/>
                </a:solidFill>
                <a:latin typeface="Inter 2"/>
                <a:ea typeface="Inter 2"/>
                <a:cs typeface="Inter 2"/>
                <a:sym typeface="Inter 2"/>
              </a:rPr>
              <a:t>er</a:t>
            </a:r>
            <a:r>
              <a:rPr lang="en-US" sz="3315" strike="noStrike" u="none">
                <a:solidFill>
                  <a:srgbClr val="000000"/>
                </a:solidFill>
                <a:latin typeface="Inter 2"/>
                <a:ea typeface="Inter 2"/>
                <a:cs typeface="Inter 2"/>
                <a:sym typeface="Inter 2"/>
              </a:rPr>
              <a:t>. </a:t>
            </a:r>
          </a:p>
          <a:p>
            <a:pPr algn="l" marL="715891" indent="-357946" lvl="1">
              <a:lnSpc>
                <a:spcPts val="4642"/>
              </a:lnSpc>
              <a:spcBef>
                <a:spcPct val="0"/>
              </a:spcBef>
              <a:buFont typeface="Arial"/>
              <a:buChar char="•"/>
            </a:pPr>
            <a:r>
              <a:rPr lang="en-US" sz="3315" strike="noStrike" u="none">
                <a:solidFill>
                  <a:srgbClr val="000000"/>
                </a:solidFill>
                <a:latin typeface="Inter 2"/>
                <a:ea typeface="Inter 2"/>
                <a:cs typeface="Inter 2"/>
                <a:sym typeface="Inter 2"/>
              </a:rPr>
              <a:t>Có</a:t>
            </a:r>
            <a:r>
              <a:rPr lang="en-US" sz="3315" strike="noStrike" u="none">
                <a:solidFill>
                  <a:srgbClr val="000000"/>
                </a:solidFill>
                <a:latin typeface="Inter 2"/>
                <a:ea typeface="Inter 2"/>
                <a:cs typeface="Inter 2"/>
                <a:sym typeface="Inter 2"/>
              </a:rPr>
              <a:t> </a:t>
            </a:r>
            <a:r>
              <a:rPr lang="en-US" sz="3315" strike="noStrike" u="none">
                <a:solidFill>
                  <a:srgbClr val="000000"/>
                </a:solidFill>
                <a:latin typeface="Inter 2"/>
                <a:ea typeface="Inter 2"/>
                <a:cs typeface="Inter 2"/>
                <a:sym typeface="Inter 2"/>
              </a:rPr>
              <a:t>các</a:t>
            </a:r>
            <a:r>
              <a:rPr lang="en-US" sz="3315" strike="noStrike" u="none">
                <a:solidFill>
                  <a:srgbClr val="000000"/>
                </a:solidFill>
                <a:latin typeface="Inter 2"/>
                <a:ea typeface="Inter 2"/>
                <a:cs typeface="Inter 2"/>
                <a:sym typeface="Inter 2"/>
              </a:rPr>
              <a:t> lo</a:t>
            </a:r>
            <a:r>
              <a:rPr lang="en-US" sz="3315" strike="noStrike" u="none">
                <a:solidFill>
                  <a:srgbClr val="000000"/>
                </a:solidFill>
                <a:latin typeface="Inter 2"/>
                <a:ea typeface="Inter 2"/>
                <a:cs typeface="Inter 2"/>
                <a:sym typeface="Inter 2"/>
              </a:rPr>
              <a:t>ại</a:t>
            </a:r>
            <a:r>
              <a:rPr lang="en-US" sz="3315" strike="noStrike" u="none">
                <a:solidFill>
                  <a:srgbClr val="000000"/>
                </a:solidFill>
                <a:latin typeface="Inter 2"/>
                <a:ea typeface="Inter 2"/>
                <a:cs typeface="Inter 2"/>
                <a:sym typeface="Inter 2"/>
              </a:rPr>
              <a:t> </a:t>
            </a:r>
            <a:r>
              <a:rPr lang="en-US" sz="3315" strike="noStrike" u="none">
                <a:solidFill>
                  <a:srgbClr val="000000"/>
                </a:solidFill>
                <a:latin typeface="Inter 2"/>
                <a:ea typeface="Inter 2"/>
                <a:cs typeface="Inter 2"/>
                <a:sym typeface="Inter 2"/>
              </a:rPr>
              <a:t>topi</a:t>
            </a:r>
            <a:r>
              <a:rPr lang="en-US" sz="3315" strike="noStrike" u="none">
                <a:solidFill>
                  <a:srgbClr val="000000"/>
                </a:solidFill>
                <a:latin typeface="Inter 2"/>
                <a:ea typeface="Inter 2"/>
                <a:cs typeface="Inter 2"/>
                <a:sym typeface="Inter 2"/>
              </a:rPr>
              <a:t>c như </a:t>
            </a:r>
            <a:r>
              <a:rPr lang="en-US" sz="3315" strike="noStrike" u="none">
                <a:solidFill>
                  <a:srgbClr val="000000"/>
                </a:solidFill>
                <a:latin typeface="Inter 2"/>
                <a:ea typeface="Inter 2"/>
                <a:cs typeface="Inter 2"/>
                <a:sym typeface="Inter 2"/>
              </a:rPr>
              <a:t>sau -&gt;</a:t>
            </a:r>
          </a:p>
        </p:txBody>
      </p:sp>
      <p:sp>
        <p:nvSpPr>
          <p:cNvPr name="TextBox 17" id="17"/>
          <p:cNvSpPr txBox="true"/>
          <p:nvPr/>
        </p:nvSpPr>
        <p:spPr>
          <a:xfrm rot="0">
            <a:off x="10377788" y="1207675"/>
            <a:ext cx="3454602" cy="460093"/>
          </a:xfrm>
          <a:prstGeom prst="rect">
            <a:avLst/>
          </a:prstGeom>
        </p:spPr>
        <p:txBody>
          <a:bodyPr anchor="t" rtlCol="false" tIns="0" lIns="0" bIns="0" rIns="0">
            <a:spAutoFit/>
          </a:bodyPr>
          <a:lstStyle/>
          <a:p>
            <a:pPr algn="l">
              <a:lnSpc>
                <a:spcPts val="3668"/>
              </a:lnSpc>
            </a:pPr>
            <a:r>
              <a:rPr lang="en-US" sz="2888" b="true">
                <a:solidFill>
                  <a:srgbClr val="1D3055"/>
                </a:solidFill>
                <a:latin typeface="Inter 1 Bold"/>
                <a:ea typeface="Inter 1 Bold"/>
                <a:cs typeface="Inter 1 Bold"/>
                <a:sym typeface="Inter 1 Bold"/>
              </a:rPr>
              <a:t>t</a:t>
            </a:r>
            <a:r>
              <a:rPr lang="en-US" b="true" sz="2888">
                <a:solidFill>
                  <a:srgbClr val="1D3055"/>
                </a:solidFill>
                <a:latin typeface="Inter 1 Bold"/>
                <a:ea typeface="Inter 1 Bold"/>
                <a:cs typeface="Inter 1 Bold"/>
                <a:sym typeface="Inter 1 Bold"/>
              </a:rPr>
              <a:t>opic loại SS</a:t>
            </a:r>
          </a:p>
        </p:txBody>
      </p:sp>
      <p:sp>
        <p:nvSpPr>
          <p:cNvPr name="TextBox 18" id="18"/>
          <p:cNvSpPr txBox="true"/>
          <p:nvPr/>
        </p:nvSpPr>
        <p:spPr>
          <a:xfrm rot="0">
            <a:off x="10377788" y="1783243"/>
            <a:ext cx="7685186" cy="1444867"/>
          </a:xfrm>
          <a:prstGeom prst="rect">
            <a:avLst/>
          </a:prstGeom>
        </p:spPr>
        <p:txBody>
          <a:bodyPr anchor="t" rtlCol="false" tIns="0" lIns="0" bIns="0" rIns="0">
            <a:spAutoFit/>
          </a:bodyPr>
          <a:lstStyle/>
          <a:p>
            <a:pPr algn="l" marL="590286" indent="-295143" lvl="1">
              <a:lnSpc>
                <a:spcPts val="3827"/>
              </a:lnSpc>
              <a:buFont typeface="Arial"/>
              <a:buChar char="•"/>
            </a:pPr>
            <a:r>
              <a:rPr lang="en-US" sz="2734">
                <a:solidFill>
                  <a:srgbClr val="1D3055"/>
                </a:solidFill>
                <a:latin typeface="Inter 1"/>
                <a:ea typeface="Inter 1"/>
                <a:cs typeface="Inter 1"/>
                <a:sym typeface="Inter 1"/>
              </a:rPr>
              <a:t>Th</a:t>
            </a:r>
            <a:r>
              <a:rPr lang="en-US" sz="2734">
                <a:solidFill>
                  <a:srgbClr val="1D3055"/>
                </a:solidFill>
                <a:latin typeface="Inter 1"/>
                <a:ea typeface="Inter 1"/>
                <a:cs typeface="Inter 1"/>
                <a:sym typeface="Inter 1"/>
              </a:rPr>
              <a:t>iết bị đăng kí vào topic loại đó , và gửi dữ liệu như dữ liệu cảm biến , ... lên server.</a:t>
            </a:r>
          </a:p>
          <a:p>
            <a:pPr algn="l" marL="590286" indent="-295143" lvl="1">
              <a:lnSpc>
                <a:spcPts val="3827"/>
              </a:lnSpc>
              <a:buFont typeface="Arial"/>
              <a:buChar char="•"/>
            </a:pPr>
            <a:r>
              <a:rPr lang="en-US" sz="2734">
                <a:solidFill>
                  <a:srgbClr val="1D3055"/>
                </a:solidFill>
                <a:latin typeface="Inter 1"/>
                <a:ea typeface="Inter 1"/>
                <a:cs typeface="Inter 1"/>
                <a:sym typeface="Inter 1"/>
              </a:rPr>
              <a:t> VD : SS/{token thiết bị }/{virtual _ pin}</a:t>
            </a:r>
          </a:p>
        </p:txBody>
      </p:sp>
      <p:sp>
        <p:nvSpPr>
          <p:cNvPr name="TextBox 19" id="19"/>
          <p:cNvSpPr txBox="true"/>
          <p:nvPr/>
        </p:nvSpPr>
        <p:spPr>
          <a:xfrm rot="0">
            <a:off x="10345018" y="4615989"/>
            <a:ext cx="7787866" cy="1847723"/>
          </a:xfrm>
          <a:prstGeom prst="rect">
            <a:avLst/>
          </a:prstGeom>
        </p:spPr>
        <p:txBody>
          <a:bodyPr anchor="t" rtlCol="false" tIns="0" lIns="0" bIns="0" rIns="0">
            <a:spAutoFit/>
          </a:bodyPr>
          <a:lstStyle/>
          <a:p>
            <a:pPr algn="l" marL="567818" indent="-283909" lvl="1">
              <a:lnSpc>
                <a:spcPts val="3682"/>
              </a:lnSpc>
              <a:buFont typeface="Arial"/>
              <a:buChar char="•"/>
            </a:pPr>
            <a:r>
              <a:rPr lang="en-US" sz="2630">
                <a:solidFill>
                  <a:srgbClr val="FFFFFF"/>
                </a:solidFill>
                <a:latin typeface="Inter 1"/>
                <a:ea typeface="Inter 1"/>
                <a:cs typeface="Inter 1"/>
                <a:sym typeface="Inter 1"/>
              </a:rPr>
              <a:t>T</a:t>
            </a:r>
            <a:r>
              <a:rPr lang="en-US" sz="2630">
                <a:solidFill>
                  <a:srgbClr val="FFFFFF"/>
                </a:solidFill>
                <a:latin typeface="Inter 1"/>
                <a:ea typeface="Inter 1"/>
                <a:cs typeface="Inter 1"/>
                <a:sym typeface="Inter 1"/>
              </a:rPr>
              <a:t>opic loại điều khiển , th</a:t>
            </a:r>
            <a:r>
              <a:rPr lang="en-US" sz="2630">
                <a:solidFill>
                  <a:srgbClr val="FFFFFF"/>
                </a:solidFill>
                <a:latin typeface="Inter 1"/>
                <a:ea typeface="Inter 1"/>
                <a:cs typeface="Inter 1"/>
                <a:sym typeface="Inter 1"/>
              </a:rPr>
              <a:t>iết bị sẽ đăng kí topic loại này để tiến hành nhận dữ liệu điều khiển từ server như bật đèn , tắt đèn </a:t>
            </a:r>
          </a:p>
          <a:p>
            <a:pPr algn="l" marL="567818" indent="-283909" lvl="1">
              <a:lnSpc>
                <a:spcPts val="3682"/>
              </a:lnSpc>
              <a:buFont typeface="Arial"/>
              <a:buChar char="•"/>
            </a:pPr>
            <a:r>
              <a:rPr lang="en-US" sz="2630">
                <a:solidFill>
                  <a:srgbClr val="FFFFFF"/>
                </a:solidFill>
                <a:latin typeface="Inter 1"/>
                <a:ea typeface="Inter 1"/>
                <a:cs typeface="Inter 1"/>
                <a:sym typeface="Inter 1"/>
              </a:rPr>
              <a:t> VD : CT/{token thiết bị }/{virtual_pin}</a:t>
            </a:r>
          </a:p>
        </p:txBody>
      </p:sp>
      <p:sp>
        <p:nvSpPr>
          <p:cNvPr name="TextBox 20" id="20"/>
          <p:cNvSpPr txBox="true"/>
          <p:nvPr/>
        </p:nvSpPr>
        <p:spPr>
          <a:xfrm rot="0">
            <a:off x="10396357" y="4031170"/>
            <a:ext cx="3454602" cy="460093"/>
          </a:xfrm>
          <a:prstGeom prst="rect">
            <a:avLst/>
          </a:prstGeom>
        </p:spPr>
        <p:txBody>
          <a:bodyPr anchor="t" rtlCol="false" tIns="0" lIns="0" bIns="0" rIns="0">
            <a:spAutoFit/>
          </a:bodyPr>
          <a:lstStyle/>
          <a:p>
            <a:pPr algn="l">
              <a:lnSpc>
                <a:spcPts val="3668"/>
              </a:lnSpc>
            </a:pPr>
            <a:r>
              <a:rPr lang="en-US" b="true" sz="2888">
                <a:solidFill>
                  <a:srgbClr val="FFFFFF"/>
                </a:solidFill>
                <a:latin typeface="Inter 1 Bold"/>
                <a:ea typeface="Inter 1 Bold"/>
                <a:cs typeface="Inter 1 Bold"/>
                <a:sym typeface="Inter 1 Bold"/>
              </a:rPr>
              <a:t> t</a:t>
            </a:r>
            <a:r>
              <a:rPr lang="en-US" b="true" sz="2888">
                <a:solidFill>
                  <a:srgbClr val="FFFFFF"/>
                </a:solidFill>
                <a:latin typeface="Inter 1 Bold"/>
                <a:ea typeface="Inter 1 Bold"/>
                <a:cs typeface="Inter 1 Bold"/>
                <a:sym typeface="Inter 1 Bold"/>
              </a:rPr>
              <a:t>opic loại CT</a:t>
            </a:r>
          </a:p>
        </p:txBody>
      </p:sp>
      <p:sp>
        <p:nvSpPr>
          <p:cNvPr name="TextBox 21" id="21"/>
          <p:cNvSpPr txBox="true"/>
          <p:nvPr/>
        </p:nvSpPr>
        <p:spPr>
          <a:xfrm rot="0">
            <a:off x="10429128" y="7388538"/>
            <a:ext cx="3454602" cy="460093"/>
          </a:xfrm>
          <a:prstGeom prst="rect">
            <a:avLst/>
          </a:prstGeom>
        </p:spPr>
        <p:txBody>
          <a:bodyPr anchor="t" rtlCol="false" tIns="0" lIns="0" bIns="0" rIns="0">
            <a:spAutoFit/>
          </a:bodyPr>
          <a:lstStyle/>
          <a:p>
            <a:pPr algn="l">
              <a:lnSpc>
                <a:spcPts val="3668"/>
              </a:lnSpc>
            </a:pPr>
            <a:r>
              <a:rPr lang="en-US" sz="2888" b="true">
                <a:solidFill>
                  <a:srgbClr val="1D3055"/>
                </a:solidFill>
                <a:latin typeface="Inter 1 Bold"/>
                <a:ea typeface="Inter 1 Bold"/>
                <a:cs typeface="Inter 1 Bold"/>
                <a:sym typeface="Inter 1 Bold"/>
              </a:rPr>
              <a:t>t</a:t>
            </a:r>
            <a:r>
              <a:rPr lang="en-US" b="true" sz="2888">
                <a:solidFill>
                  <a:srgbClr val="1D3055"/>
                </a:solidFill>
                <a:latin typeface="Inter 1 Bold"/>
                <a:ea typeface="Inter 1 Bold"/>
                <a:cs typeface="Inter 1 Bold"/>
                <a:sym typeface="Inter 1 Bold"/>
              </a:rPr>
              <a:t>opic loại NC</a:t>
            </a:r>
          </a:p>
        </p:txBody>
      </p:sp>
      <p:sp>
        <p:nvSpPr>
          <p:cNvPr name="TextBox 22" id="22"/>
          <p:cNvSpPr txBox="true"/>
          <p:nvPr/>
        </p:nvSpPr>
        <p:spPr>
          <a:xfrm rot="0">
            <a:off x="10429128" y="7964107"/>
            <a:ext cx="7685186" cy="1930588"/>
          </a:xfrm>
          <a:prstGeom prst="rect">
            <a:avLst/>
          </a:prstGeom>
        </p:spPr>
        <p:txBody>
          <a:bodyPr anchor="t" rtlCol="false" tIns="0" lIns="0" bIns="0" rIns="0">
            <a:spAutoFit/>
          </a:bodyPr>
          <a:lstStyle/>
          <a:p>
            <a:pPr algn="l" marL="590286" indent="-295143" lvl="1">
              <a:lnSpc>
                <a:spcPts val="3827"/>
              </a:lnSpc>
              <a:buFont typeface="Arial"/>
              <a:buChar char="•"/>
            </a:pPr>
            <a:r>
              <a:rPr lang="en-US" sz="2734">
                <a:solidFill>
                  <a:srgbClr val="1D3055"/>
                </a:solidFill>
                <a:latin typeface="Inter 1"/>
                <a:ea typeface="Inter 1"/>
                <a:cs typeface="Inter 1"/>
                <a:sym typeface="Inter 1"/>
              </a:rPr>
              <a:t>Là loại topic thông báo , th</a:t>
            </a:r>
            <a:r>
              <a:rPr lang="en-US" sz="2734">
                <a:solidFill>
                  <a:srgbClr val="1D3055"/>
                </a:solidFill>
                <a:latin typeface="Inter 1"/>
                <a:ea typeface="Inter 1"/>
                <a:cs typeface="Inter 1"/>
                <a:sym typeface="Inter 1"/>
              </a:rPr>
              <a:t>iết bị sẽ đăng kí và tiến hành nhận các thông báo từ server, cũng như gửi các thông báo lên server </a:t>
            </a:r>
          </a:p>
          <a:p>
            <a:pPr algn="l" marL="590286" indent="-295143" lvl="1">
              <a:lnSpc>
                <a:spcPts val="3827"/>
              </a:lnSpc>
              <a:buFont typeface="Arial"/>
              <a:buChar char="•"/>
            </a:pPr>
            <a:r>
              <a:rPr lang="en-US" sz="2734">
                <a:solidFill>
                  <a:srgbClr val="1D3055"/>
                </a:solidFill>
                <a:latin typeface="Inter 1"/>
                <a:ea typeface="Inter 1"/>
                <a:cs typeface="Inter 1"/>
                <a:sym typeface="Inter 1"/>
              </a:rPr>
              <a:t>VD : NC/ {token thiết bị}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1847"/>
        </a:solidFill>
      </p:bgPr>
    </p:bg>
    <p:spTree>
      <p:nvGrpSpPr>
        <p:cNvPr id="1" name=""/>
        <p:cNvGrpSpPr/>
        <p:nvPr/>
      </p:nvGrpSpPr>
      <p:grpSpPr>
        <a:xfrm>
          <a:off x="0" y="0"/>
          <a:ext cx="0" cy="0"/>
          <a:chOff x="0" y="0"/>
          <a:chExt cx="0" cy="0"/>
        </a:xfrm>
      </p:grpSpPr>
      <p:grpSp>
        <p:nvGrpSpPr>
          <p:cNvPr name="Group 2" id="2"/>
          <p:cNvGrpSpPr/>
          <p:nvPr/>
        </p:nvGrpSpPr>
        <p:grpSpPr>
          <a:xfrm rot="0">
            <a:off x="0" y="7610635"/>
            <a:ext cx="18288000" cy="3295330"/>
            <a:chOff x="0" y="0"/>
            <a:chExt cx="2833290" cy="510533"/>
          </a:xfrm>
        </p:grpSpPr>
        <p:sp>
          <p:nvSpPr>
            <p:cNvPr name="Freeform 3" id="3"/>
            <p:cNvSpPr/>
            <p:nvPr/>
          </p:nvSpPr>
          <p:spPr>
            <a:xfrm flipH="false" flipV="false" rot="0">
              <a:off x="0" y="0"/>
              <a:ext cx="2833290" cy="510533"/>
            </a:xfrm>
            <a:custGeom>
              <a:avLst/>
              <a:gdLst/>
              <a:ahLst/>
              <a:cxnLst/>
              <a:rect r="r" b="b" t="t" l="l"/>
              <a:pathLst>
                <a:path h="510533" w="2833290">
                  <a:moveTo>
                    <a:pt x="0" y="0"/>
                  </a:moveTo>
                  <a:lnTo>
                    <a:pt x="2833290" y="0"/>
                  </a:lnTo>
                  <a:lnTo>
                    <a:pt x="2833290" y="510533"/>
                  </a:lnTo>
                  <a:lnTo>
                    <a:pt x="0" y="510533"/>
                  </a:lnTo>
                  <a:close/>
                </a:path>
              </a:pathLst>
            </a:custGeom>
            <a:blipFill>
              <a:blip r:embed="rId2"/>
              <a:stretch>
                <a:fillRect l="0" t="-149738" r="0" b="-120008"/>
              </a:stretch>
            </a:blipFill>
          </p:spPr>
        </p:sp>
      </p:grpSp>
      <p:sp>
        <p:nvSpPr>
          <p:cNvPr name="Freeform 4" id="4"/>
          <p:cNvSpPr/>
          <p:nvPr/>
        </p:nvSpPr>
        <p:spPr>
          <a:xfrm flipH="false" flipV="false" rot="0">
            <a:off x="12885721" y="-88392"/>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05853" y="3415616"/>
            <a:ext cx="6476314" cy="725042"/>
            <a:chOff x="0" y="0"/>
            <a:chExt cx="1332575" cy="149186"/>
          </a:xfrm>
        </p:grpSpPr>
        <p:sp>
          <p:nvSpPr>
            <p:cNvPr name="Freeform 6" id="6"/>
            <p:cNvSpPr/>
            <p:nvPr/>
          </p:nvSpPr>
          <p:spPr>
            <a:xfrm flipH="false" flipV="false" rot="0">
              <a:off x="0" y="0"/>
              <a:ext cx="1332575" cy="149186"/>
            </a:xfrm>
            <a:custGeom>
              <a:avLst/>
              <a:gdLst/>
              <a:ahLst/>
              <a:cxnLst/>
              <a:rect r="r" b="b" t="t" l="l"/>
              <a:pathLst>
                <a:path h="149186" w="1332575">
                  <a:moveTo>
                    <a:pt x="23348" y="0"/>
                  </a:moveTo>
                  <a:lnTo>
                    <a:pt x="1309227" y="0"/>
                  </a:lnTo>
                  <a:cubicBezTo>
                    <a:pt x="1322122" y="0"/>
                    <a:pt x="1332575" y="10453"/>
                    <a:pt x="1332575" y="23348"/>
                  </a:cubicBezTo>
                  <a:lnTo>
                    <a:pt x="1332575" y="125837"/>
                  </a:lnTo>
                  <a:cubicBezTo>
                    <a:pt x="1332575" y="138732"/>
                    <a:pt x="1322122" y="149186"/>
                    <a:pt x="1309227" y="149186"/>
                  </a:cubicBezTo>
                  <a:lnTo>
                    <a:pt x="23348" y="149186"/>
                  </a:lnTo>
                  <a:cubicBezTo>
                    <a:pt x="17156" y="149186"/>
                    <a:pt x="11217" y="146726"/>
                    <a:pt x="6838" y="142347"/>
                  </a:cubicBezTo>
                  <a:cubicBezTo>
                    <a:pt x="2460" y="137968"/>
                    <a:pt x="0" y="132030"/>
                    <a:pt x="0" y="125837"/>
                  </a:cubicBezTo>
                  <a:lnTo>
                    <a:pt x="0" y="23348"/>
                  </a:lnTo>
                  <a:cubicBezTo>
                    <a:pt x="0" y="10453"/>
                    <a:pt x="10453" y="0"/>
                    <a:pt x="23348" y="0"/>
                  </a:cubicBezTo>
                  <a:close/>
                </a:path>
              </a:pathLst>
            </a:custGeom>
            <a:solidFill>
              <a:srgbClr val="FFD116"/>
            </a:solidFill>
          </p:spPr>
        </p:sp>
        <p:sp>
          <p:nvSpPr>
            <p:cNvPr name="TextBox 7" id="7"/>
            <p:cNvSpPr txBox="true"/>
            <p:nvPr/>
          </p:nvSpPr>
          <p:spPr>
            <a:xfrm>
              <a:off x="0" y="-66675"/>
              <a:ext cx="1332575" cy="215861"/>
            </a:xfrm>
            <a:prstGeom prst="rect">
              <a:avLst/>
            </a:prstGeom>
          </p:spPr>
          <p:txBody>
            <a:bodyPr anchor="ctr" rtlCol="false" tIns="50800" lIns="50800" bIns="50800" rIns="50800"/>
            <a:lstStyle/>
            <a:p>
              <a:pPr algn="ctr">
                <a:lnSpc>
                  <a:spcPts val="4619"/>
                </a:lnSpc>
              </a:pPr>
              <a:r>
                <a:rPr lang="en-US" b="true" sz="3299">
                  <a:solidFill>
                    <a:srgbClr val="001847"/>
                  </a:solidFill>
                  <a:latin typeface="Canva Sans Bold"/>
                  <a:ea typeface="Canva Sans Bold"/>
                  <a:cs typeface="Canva Sans Bold"/>
                  <a:sym typeface="Canva Sans Bold"/>
                </a:rPr>
                <a:t>HTTP request</a:t>
              </a:r>
            </a:p>
          </p:txBody>
        </p:sp>
      </p:grpSp>
      <p:grpSp>
        <p:nvGrpSpPr>
          <p:cNvPr name="Group 8" id="8"/>
          <p:cNvGrpSpPr/>
          <p:nvPr/>
        </p:nvGrpSpPr>
        <p:grpSpPr>
          <a:xfrm rot="0">
            <a:off x="9647564" y="3415616"/>
            <a:ext cx="6587645" cy="725042"/>
            <a:chOff x="0" y="0"/>
            <a:chExt cx="1355483" cy="149186"/>
          </a:xfrm>
        </p:grpSpPr>
        <p:sp>
          <p:nvSpPr>
            <p:cNvPr name="Freeform 9" id="9"/>
            <p:cNvSpPr/>
            <p:nvPr/>
          </p:nvSpPr>
          <p:spPr>
            <a:xfrm flipH="false" flipV="false" rot="0">
              <a:off x="0" y="0"/>
              <a:ext cx="1355483" cy="149186"/>
            </a:xfrm>
            <a:custGeom>
              <a:avLst/>
              <a:gdLst/>
              <a:ahLst/>
              <a:cxnLst/>
              <a:rect r="r" b="b" t="t" l="l"/>
              <a:pathLst>
                <a:path h="149186" w="1355483">
                  <a:moveTo>
                    <a:pt x="22953" y="0"/>
                  </a:moveTo>
                  <a:lnTo>
                    <a:pt x="1332529" y="0"/>
                  </a:lnTo>
                  <a:cubicBezTo>
                    <a:pt x="1345206" y="0"/>
                    <a:pt x="1355483" y="10277"/>
                    <a:pt x="1355483" y="22953"/>
                  </a:cubicBezTo>
                  <a:lnTo>
                    <a:pt x="1355483" y="126232"/>
                  </a:lnTo>
                  <a:cubicBezTo>
                    <a:pt x="1355483" y="132320"/>
                    <a:pt x="1353064" y="138158"/>
                    <a:pt x="1348760" y="142463"/>
                  </a:cubicBezTo>
                  <a:cubicBezTo>
                    <a:pt x="1344455" y="146767"/>
                    <a:pt x="1338617" y="149186"/>
                    <a:pt x="1332529" y="149186"/>
                  </a:cubicBezTo>
                  <a:lnTo>
                    <a:pt x="22953" y="149186"/>
                  </a:lnTo>
                  <a:cubicBezTo>
                    <a:pt x="16866" y="149186"/>
                    <a:pt x="11028" y="146767"/>
                    <a:pt x="6723" y="142463"/>
                  </a:cubicBezTo>
                  <a:cubicBezTo>
                    <a:pt x="2418" y="138158"/>
                    <a:pt x="0" y="132320"/>
                    <a:pt x="0" y="126232"/>
                  </a:cubicBezTo>
                  <a:lnTo>
                    <a:pt x="0" y="22953"/>
                  </a:lnTo>
                  <a:cubicBezTo>
                    <a:pt x="0" y="16866"/>
                    <a:pt x="2418" y="11028"/>
                    <a:pt x="6723" y="6723"/>
                  </a:cubicBezTo>
                  <a:cubicBezTo>
                    <a:pt x="11028" y="2418"/>
                    <a:pt x="16866" y="0"/>
                    <a:pt x="22953" y="0"/>
                  </a:cubicBezTo>
                  <a:close/>
                </a:path>
              </a:pathLst>
            </a:custGeom>
            <a:solidFill>
              <a:srgbClr val="FDCF2E"/>
            </a:solidFill>
          </p:spPr>
        </p:sp>
        <p:sp>
          <p:nvSpPr>
            <p:cNvPr name="TextBox 10" id="10"/>
            <p:cNvSpPr txBox="true"/>
            <p:nvPr/>
          </p:nvSpPr>
          <p:spPr>
            <a:xfrm>
              <a:off x="0" y="-66675"/>
              <a:ext cx="1355483" cy="215861"/>
            </a:xfrm>
            <a:prstGeom prst="rect">
              <a:avLst/>
            </a:prstGeom>
          </p:spPr>
          <p:txBody>
            <a:bodyPr anchor="ctr" rtlCol="false" tIns="50800" lIns="50800" bIns="50800" rIns="50800"/>
            <a:lstStyle/>
            <a:p>
              <a:pPr algn="ctr">
                <a:lnSpc>
                  <a:spcPts val="4619"/>
                </a:lnSpc>
              </a:pPr>
              <a:r>
                <a:rPr lang="en-US" b="true" sz="3299">
                  <a:solidFill>
                    <a:srgbClr val="001847"/>
                  </a:solidFill>
                  <a:latin typeface="Canva Sans Bold"/>
                  <a:ea typeface="Canva Sans Bold"/>
                  <a:cs typeface="Canva Sans Bold"/>
                  <a:sym typeface="Canva Sans Bold"/>
                </a:rPr>
                <a:t>Web socket</a:t>
              </a:r>
            </a:p>
          </p:txBody>
        </p:sp>
      </p:grpSp>
      <p:sp>
        <p:nvSpPr>
          <p:cNvPr name="TextBox 11" id="11"/>
          <p:cNvSpPr txBox="true"/>
          <p:nvPr/>
        </p:nvSpPr>
        <p:spPr>
          <a:xfrm rot="0">
            <a:off x="2405853" y="4709701"/>
            <a:ext cx="6476314" cy="1773252"/>
          </a:xfrm>
          <a:prstGeom prst="rect">
            <a:avLst/>
          </a:prstGeom>
        </p:spPr>
        <p:txBody>
          <a:bodyPr anchor="t" rtlCol="false" tIns="0" lIns="0" bIns="0" rIns="0">
            <a:spAutoFit/>
          </a:bodyPr>
          <a:lstStyle/>
          <a:p>
            <a:pPr algn="just">
              <a:lnSpc>
                <a:spcPts val="3586"/>
              </a:lnSpc>
              <a:spcBef>
                <a:spcPct val="0"/>
              </a:spcBef>
            </a:pPr>
            <a:r>
              <a:rPr lang="en-US" sz="2561">
                <a:solidFill>
                  <a:srgbClr val="FFFFFF"/>
                </a:solidFill>
                <a:latin typeface="Inter 1 Light"/>
                <a:ea typeface="Inter 1 Light"/>
                <a:cs typeface="Inter 1 Light"/>
                <a:sym typeface="Inter 1 Light"/>
              </a:rPr>
              <a:t>Được sử dụng để thiết bị lấy các dữ liệu cần thiết như dữ liệu của server OTA , dữ liệu âm thanh phản hồi từ AI , khởi động giao thức web socket.</a:t>
            </a:r>
          </a:p>
        </p:txBody>
      </p:sp>
      <p:sp>
        <p:nvSpPr>
          <p:cNvPr name="TextBox 12" id="12"/>
          <p:cNvSpPr txBox="true"/>
          <p:nvPr/>
        </p:nvSpPr>
        <p:spPr>
          <a:xfrm rot="0">
            <a:off x="1525835" y="1183714"/>
            <a:ext cx="10546557" cy="636365"/>
          </a:xfrm>
          <a:prstGeom prst="rect">
            <a:avLst/>
          </a:prstGeom>
        </p:spPr>
        <p:txBody>
          <a:bodyPr anchor="t" rtlCol="false" tIns="0" lIns="0" bIns="0" rIns="0">
            <a:spAutoFit/>
          </a:bodyPr>
          <a:lstStyle/>
          <a:p>
            <a:pPr algn="l">
              <a:lnSpc>
                <a:spcPts val="4782"/>
              </a:lnSpc>
            </a:pPr>
            <a:r>
              <a:rPr lang="en-US" sz="4598" spc="-124">
                <a:solidFill>
                  <a:srgbClr val="FFF9F9"/>
                </a:solidFill>
                <a:latin typeface="SVN-Neutraface 2"/>
                <a:ea typeface="SVN-Neutraface 2"/>
                <a:cs typeface="SVN-Neutraface 2"/>
                <a:sym typeface="SVN-Neutraface 2"/>
              </a:rPr>
              <a:t>2. PHẦN CỨNG VÀ GIAO THỨC</a:t>
            </a:r>
          </a:p>
        </p:txBody>
      </p:sp>
      <p:sp>
        <p:nvSpPr>
          <p:cNvPr name="TextBox 13" id="13"/>
          <p:cNvSpPr txBox="true"/>
          <p:nvPr/>
        </p:nvSpPr>
        <p:spPr>
          <a:xfrm rot="0">
            <a:off x="1525835" y="2193417"/>
            <a:ext cx="13908759" cy="568188"/>
          </a:xfrm>
          <a:prstGeom prst="rect">
            <a:avLst/>
          </a:prstGeom>
        </p:spPr>
        <p:txBody>
          <a:bodyPr anchor="t" rtlCol="false" tIns="0" lIns="0" bIns="0" rIns="0">
            <a:spAutoFit/>
          </a:bodyPr>
          <a:lstStyle/>
          <a:p>
            <a:pPr algn="l">
              <a:lnSpc>
                <a:spcPts val="4217"/>
              </a:lnSpc>
            </a:pPr>
            <a:r>
              <a:rPr lang="en-US" sz="4055" spc="-109">
                <a:solidFill>
                  <a:srgbClr val="FFF9F9"/>
                </a:solidFill>
                <a:latin typeface="SVN-Neutraface 2"/>
                <a:ea typeface="SVN-Neutraface 2"/>
                <a:cs typeface="SVN-Neutraface 2"/>
                <a:sym typeface="SVN-Neutraface 2"/>
              </a:rPr>
              <a:t>2.2 GIAO THỨC SỬ DỤNG - HTTP REQUEST + WEBSOCKET</a:t>
            </a:r>
          </a:p>
        </p:txBody>
      </p:sp>
      <p:sp>
        <p:nvSpPr>
          <p:cNvPr name="TextBox 14" id="14"/>
          <p:cNvSpPr txBox="true"/>
          <p:nvPr/>
        </p:nvSpPr>
        <p:spPr>
          <a:xfrm rot="0">
            <a:off x="9647564" y="4709701"/>
            <a:ext cx="6587645" cy="1773300"/>
          </a:xfrm>
          <a:prstGeom prst="rect">
            <a:avLst/>
          </a:prstGeom>
        </p:spPr>
        <p:txBody>
          <a:bodyPr anchor="t" rtlCol="false" tIns="0" lIns="0" bIns="0" rIns="0">
            <a:spAutoFit/>
          </a:bodyPr>
          <a:lstStyle/>
          <a:p>
            <a:pPr algn="just">
              <a:lnSpc>
                <a:spcPts val="3586"/>
              </a:lnSpc>
              <a:spcBef>
                <a:spcPct val="0"/>
              </a:spcBef>
            </a:pPr>
            <a:r>
              <a:rPr lang="en-US" sz="2561">
                <a:solidFill>
                  <a:srgbClr val="FFFFFF"/>
                </a:solidFill>
                <a:latin typeface="Inter 1 Light"/>
                <a:ea typeface="Inter 1 Light"/>
                <a:cs typeface="Inter 1 Light"/>
                <a:sym typeface="Inter 1 Light"/>
              </a:rPr>
              <a:t>Được sử dụng để mở một kết nối 2 chiều có khả năng gửi nhận dữ liệu realtime hỗ trợ việc gửi các chunk dữ liệu tới hệ thống STT và nhận lại các text kết quả từ server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5400000">
            <a:off x="16675299" y="9201863"/>
            <a:ext cx="330649" cy="1276116"/>
            <a:chOff x="0" y="0"/>
            <a:chExt cx="440866" cy="1701488"/>
          </a:xfrm>
        </p:grpSpPr>
        <p:grpSp>
          <p:nvGrpSpPr>
            <p:cNvPr name="Group 3" id="3"/>
            <p:cNvGrpSpPr/>
            <p:nvPr/>
          </p:nvGrpSpPr>
          <p:grpSpPr>
            <a:xfrm rot="-5400000">
              <a:off x="0" y="631366"/>
              <a:ext cx="440866" cy="44086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5" id="5"/>
            <p:cNvGrpSpPr/>
            <p:nvPr/>
          </p:nvGrpSpPr>
          <p:grpSpPr>
            <a:xfrm rot="-5400000">
              <a:off x="0" y="0"/>
              <a:ext cx="440866" cy="44086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7" id="7"/>
            <p:cNvGrpSpPr/>
            <p:nvPr/>
          </p:nvGrpSpPr>
          <p:grpSpPr>
            <a:xfrm rot="-5400000">
              <a:off x="0" y="1260622"/>
              <a:ext cx="440866" cy="44086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grpSp>
        <p:nvGrpSpPr>
          <p:cNvPr name="Group 9" id="9"/>
          <p:cNvGrpSpPr/>
          <p:nvPr/>
        </p:nvGrpSpPr>
        <p:grpSpPr>
          <a:xfrm rot="0">
            <a:off x="-204645" y="0"/>
            <a:ext cx="7365621" cy="10287000"/>
            <a:chOff x="0" y="0"/>
            <a:chExt cx="2686998" cy="3752725"/>
          </a:xfrm>
        </p:grpSpPr>
        <p:sp>
          <p:nvSpPr>
            <p:cNvPr name="Freeform 10" id="10"/>
            <p:cNvSpPr/>
            <p:nvPr/>
          </p:nvSpPr>
          <p:spPr>
            <a:xfrm flipH="false" flipV="false" rot="0">
              <a:off x="0" y="0"/>
              <a:ext cx="2686998" cy="3752726"/>
            </a:xfrm>
            <a:custGeom>
              <a:avLst/>
              <a:gdLst/>
              <a:ahLst/>
              <a:cxnLst/>
              <a:rect r="r" b="b" t="t" l="l"/>
              <a:pathLst>
                <a:path h="3752726" w="2686998">
                  <a:moveTo>
                    <a:pt x="0" y="0"/>
                  </a:moveTo>
                  <a:lnTo>
                    <a:pt x="2686998" y="0"/>
                  </a:lnTo>
                  <a:lnTo>
                    <a:pt x="2686998" y="3752726"/>
                  </a:lnTo>
                  <a:lnTo>
                    <a:pt x="0" y="3752726"/>
                  </a:lnTo>
                  <a:close/>
                </a:path>
              </a:pathLst>
            </a:custGeom>
            <a:solidFill>
              <a:srgbClr val="001847"/>
            </a:solidFill>
          </p:spPr>
        </p:sp>
      </p:grpSp>
      <p:grpSp>
        <p:nvGrpSpPr>
          <p:cNvPr name="Group 11" id="11"/>
          <p:cNvGrpSpPr/>
          <p:nvPr/>
        </p:nvGrpSpPr>
        <p:grpSpPr>
          <a:xfrm rot="0">
            <a:off x="7683774" y="863375"/>
            <a:ext cx="6472837" cy="3764745"/>
            <a:chOff x="0" y="0"/>
            <a:chExt cx="2361309" cy="1373389"/>
          </a:xfrm>
        </p:grpSpPr>
        <p:sp>
          <p:nvSpPr>
            <p:cNvPr name="Freeform 12" id="12"/>
            <p:cNvSpPr/>
            <p:nvPr/>
          </p:nvSpPr>
          <p:spPr>
            <a:xfrm flipH="false" flipV="false" rot="0">
              <a:off x="0" y="0"/>
              <a:ext cx="2361309" cy="1373389"/>
            </a:xfrm>
            <a:custGeom>
              <a:avLst/>
              <a:gdLst/>
              <a:ahLst/>
              <a:cxnLst/>
              <a:rect r="r" b="b" t="t" l="l"/>
              <a:pathLst>
                <a:path h="1373389" w="2361309">
                  <a:moveTo>
                    <a:pt x="0" y="0"/>
                  </a:moveTo>
                  <a:lnTo>
                    <a:pt x="2361309" y="0"/>
                  </a:lnTo>
                  <a:lnTo>
                    <a:pt x="2361309" y="1373389"/>
                  </a:lnTo>
                  <a:lnTo>
                    <a:pt x="0" y="1373389"/>
                  </a:lnTo>
                  <a:close/>
                </a:path>
              </a:pathLst>
            </a:custGeom>
            <a:solidFill>
              <a:srgbClr val="D4EDFE"/>
            </a:solidFill>
          </p:spPr>
        </p:sp>
      </p:grpSp>
      <p:grpSp>
        <p:nvGrpSpPr>
          <p:cNvPr name="Group 13" id="13"/>
          <p:cNvGrpSpPr/>
          <p:nvPr/>
        </p:nvGrpSpPr>
        <p:grpSpPr>
          <a:xfrm rot="-5400000">
            <a:off x="1501433" y="225317"/>
            <a:ext cx="330649" cy="1276116"/>
            <a:chOff x="0" y="0"/>
            <a:chExt cx="440866" cy="1701488"/>
          </a:xfrm>
        </p:grpSpPr>
        <p:grpSp>
          <p:nvGrpSpPr>
            <p:cNvPr name="Group 14" id="14"/>
            <p:cNvGrpSpPr/>
            <p:nvPr/>
          </p:nvGrpSpPr>
          <p:grpSpPr>
            <a:xfrm rot="-5400000">
              <a:off x="0" y="631366"/>
              <a:ext cx="440866" cy="44086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CDFFD8">
                      <a:alpha val="100000"/>
                    </a:srgbClr>
                  </a:gs>
                  <a:gs pos="100000">
                    <a:srgbClr val="94B9FF">
                      <a:alpha val="100000"/>
                    </a:srgbClr>
                  </a:gs>
                </a:gsLst>
                <a:lin ang="0"/>
              </a:gradFill>
            </p:spPr>
          </p:sp>
        </p:grpSp>
        <p:grpSp>
          <p:nvGrpSpPr>
            <p:cNvPr name="Group 16" id="16"/>
            <p:cNvGrpSpPr/>
            <p:nvPr/>
          </p:nvGrpSpPr>
          <p:grpSpPr>
            <a:xfrm rot="-5400000">
              <a:off x="0" y="0"/>
              <a:ext cx="440866" cy="44086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CDFFD8">
                      <a:alpha val="100000"/>
                    </a:srgbClr>
                  </a:gs>
                  <a:gs pos="100000">
                    <a:srgbClr val="94B9FF">
                      <a:alpha val="100000"/>
                    </a:srgbClr>
                  </a:gs>
                </a:gsLst>
                <a:lin ang="0"/>
              </a:gradFill>
            </p:spPr>
          </p:sp>
        </p:grpSp>
        <p:grpSp>
          <p:nvGrpSpPr>
            <p:cNvPr name="Group 18" id="18"/>
            <p:cNvGrpSpPr/>
            <p:nvPr/>
          </p:nvGrpSpPr>
          <p:grpSpPr>
            <a:xfrm rot="-5400000">
              <a:off x="0" y="1260622"/>
              <a:ext cx="440866" cy="44086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CDFFD8">
                      <a:alpha val="100000"/>
                    </a:srgbClr>
                  </a:gs>
                  <a:gs pos="100000">
                    <a:srgbClr val="94B9FF">
                      <a:alpha val="100000"/>
                    </a:srgbClr>
                  </a:gs>
                </a:gsLst>
                <a:lin ang="0"/>
              </a:gradFill>
            </p:spPr>
          </p:sp>
        </p:grpSp>
      </p:grpSp>
      <p:grpSp>
        <p:nvGrpSpPr>
          <p:cNvPr name="Group 20" id="20"/>
          <p:cNvGrpSpPr/>
          <p:nvPr/>
        </p:nvGrpSpPr>
        <p:grpSpPr>
          <a:xfrm rot="0">
            <a:off x="14058105" y="863375"/>
            <a:ext cx="3843597" cy="3764745"/>
            <a:chOff x="0" y="0"/>
            <a:chExt cx="812800" cy="796125"/>
          </a:xfrm>
        </p:grpSpPr>
        <p:sp>
          <p:nvSpPr>
            <p:cNvPr name="Freeform 21" id="21"/>
            <p:cNvSpPr/>
            <p:nvPr/>
          </p:nvSpPr>
          <p:spPr>
            <a:xfrm flipH="false" flipV="false" rot="0">
              <a:off x="0" y="0"/>
              <a:ext cx="812800" cy="796125"/>
            </a:xfrm>
            <a:custGeom>
              <a:avLst/>
              <a:gdLst/>
              <a:ahLst/>
              <a:cxnLst/>
              <a:rect r="r" b="b" t="t" l="l"/>
              <a:pathLst>
                <a:path h="796125" w="812800">
                  <a:moveTo>
                    <a:pt x="0" y="0"/>
                  </a:moveTo>
                  <a:lnTo>
                    <a:pt x="812800" y="0"/>
                  </a:lnTo>
                  <a:lnTo>
                    <a:pt x="812800" y="796125"/>
                  </a:lnTo>
                  <a:lnTo>
                    <a:pt x="0" y="796125"/>
                  </a:lnTo>
                  <a:close/>
                </a:path>
              </a:pathLst>
            </a:custGeom>
            <a:blipFill>
              <a:blip r:embed="rId2"/>
              <a:stretch>
                <a:fillRect l="-23369" t="0" r="-23369" b="0"/>
              </a:stretch>
            </a:blipFill>
          </p:spPr>
        </p:sp>
      </p:grpSp>
      <p:grpSp>
        <p:nvGrpSpPr>
          <p:cNvPr name="Group 22" id="22"/>
          <p:cNvGrpSpPr/>
          <p:nvPr/>
        </p:nvGrpSpPr>
        <p:grpSpPr>
          <a:xfrm rot="0">
            <a:off x="7683774" y="5497623"/>
            <a:ext cx="3843597" cy="3764745"/>
            <a:chOff x="0" y="0"/>
            <a:chExt cx="812800" cy="796125"/>
          </a:xfrm>
        </p:grpSpPr>
        <p:sp>
          <p:nvSpPr>
            <p:cNvPr name="Freeform 23" id="23"/>
            <p:cNvSpPr/>
            <p:nvPr/>
          </p:nvSpPr>
          <p:spPr>
            <a:xfrm flipH="false" flipV="false" rot="0">
              <a:off x="0" y="0"/>
              <a:ext cx="812800" cy="796125"/>
            </a:xfrm>
            <a:custGeom>
              <a:avLst/>
              <a:gdLst/>
              <a:ahLst/>
              <a:cxnLst/>
              <a:rect r="r" b="b" t="t" l="l"/>
              <a:pathLst>
                <a:path h="796125" w="812800">
                  <a:moveTo>
                    <a:pt x="0" y="0"/>
                  </a:moveTo>
                  <a:lnTo>
                    <a:pt x="812800" y="0"/>
                  </a:lnTo>
                  <a:lnTo>
                    <a:pt x="812800" y="796125"/>
                  </a:lnTo>
                  <a:lnTo>
                    <a:pt x="0" y="796125"/>
                  </a:lnTo>
                  <a:close/>
                </a:path>
              </a:pathLst>
            </a:custGeom>
            <a:blipFill>
              <a:blip r:embed="rId3"/>
              <a:stretch>
                <a:fillRect l="-23507" t="0" r="-23507" b="0"/>
              </a:stretch>
            </a:blipFill>
          </p:spPr>
        </p:sp>
      </p:grpSp>
      <p:grpSp>
        <p:nvGrpSpPr>
          <p:cNvPr name="Group 24" id="24"/>
          <p:cNvGrpSpPr/>
          <p:nvPr/>
        </p:nvGrpSpPr>
        <p:grpSpPr>
          <a:xfrm rot="0">
            <a:off x="11527372" y="5497623"/>
            <a:ext cx="6472837" cy="3764745"/>
            <a:chOff x="0" y="0"/>
            <a:chExt cx="2361309" cy="1373389"/>
          </a:xfrm>
        </p:grpSpPr>
        <p:sp>
          <p:nvSpPr>
            <p:cNvPr name="Freeform 25" id="25"/>
            <p:cNvSpPr/>
            <p:nvPr/>
          </p:nvSpPr>
          <p:spPr>
            <a:xfrm flipH="false" flipV="false" rot="0">
              <a:off x="0" y="0"/>
              <a:ext cx="2361309" cy="1373389"/>
            </a:xfrm>
            <a:custGeom>
              <a:avLst/>
              <a:gdLst/>
              <a:ahLst/>
              <a:cxnLst/>
              <a:rect r="r" b="b" t="t" l="l"/>
              <a:pathLst>
                <a:path h="1373389" w="2361309">
                  <a:moveTo>
                    <a:pt x="0" y="0"/>
                  </a:moveTo>
                  <a:lnTo>
                    <a:pt x="2361309" y="0"/>
                  </a:lnTo>
                  <a:lnTo>
                    <a:pt x="2361309" y="1373389"/>
                  </a:lnTo>
                  <a:lnTo>
                    <a:pt x="0" y="1373389"/>
                  </a:lnTo>
                  <a:close/>
                </a:path>
              </a:pathLst>
            </a:custGeom>
            <a:solidFill>
              <a:srgbClr val="D4EDFE"/>
            </a:solidFill>
          </p:spPr>
        </p:sp>
      </p:grpSp>
      <p:sp>
        <p:nvSpPr>
          <p:cNvPr name="TextBox 26" id="26"/>
          <p:cNvSpPr txBox="true"/>
          <p:nvPr/>
        </p:nvSpPr>
        <p:spPr>
          <a:xfrm rot="0">
            <a:off x="8032169" y="2182345"/>
            <a:ext cx="5776048" cy="1663161"/>
          </a:xfrm>
          <a:prstGeom prst="rect">
            <a:avLst/>
          </a:prstGeom>
        </p:spPr>
        <p:txBody>
          <a:bodyPr anchor="t" rtlCol="false" tIns="0" lIns="0" bIns="0" rIns="0">
            <a:spAutoFit/>
          </a:bodyPr>
          <a:lstStyle/>
          <a:p>
            <a:pPr algn="l">
              <a:lnSpc>
                <a:spcPts val="3359"/>
              </a:lnSpc>
            </a:pPr>
            <a:r>
              <a:rPr lang="en-US" sz="2399">
                <a:solidFill>
                  <a:srgbClr val="000000"/>
                </a:solidFill>
                <a:latin typeface="Inter 1"/>
                <a:ea typeface="Inter 1"/>
                <a:cs typeface="Inter 1"/>
                <a:sym typeface="Inter 1"/>
              </a:rPr>
              <a:t>Giúp biến các thiết bị IOT trở thành người bạn đồng hành, trợ lý ảo thực sự có thể hiểu, nghe, trợ giúp và nói chuyện được với con người.</a:t>
            </a:r>
          </a:p>
        </p:txBody>
      </p:sp>
      <p:sp>
        <p:nvSpPr>
          <p:cNvPr name="TextBox 27" id="27"/>
          <p:cNvSpPr txBox="true"/>
          <p:nvPr/>
        </p:nvSpPr>
        <p:spPr>
          <a:xfrm rot="0">
            <a:off x="8865849" y="1350424"/>
            <a:ext cx="4905377" cy="438785"/>
          </a:xfrm>
          <a:prstGeom prst="rect">
            <a:avLst/>
          </a:prstGeom>
        </p:spPr>
        <p:txBody>
          <a:bodyPr anchor="t" rtlCol="false" tIns="0" lIns="0" bIns="0" rIns="0">
            <a:spAutoFit/>
          </a:bodyPr>
          <a:lstStyle/>
          <a:p>
            <a:pPr algn="r">
              <a:lnSpc>
                <a:spcPts val="3639"/>
              </a:lnSpc>
            </a:pPr>
            <a:r>
              <a:rPr lang="en-US" b="true" sz="2599">
                <a:solidFill>
                  <a:srgbClr val="000000"/>
                </a:solidFill>
                <a:latin typeface="Inter 1 Bold"/>
                <a:ea typeface="Inter 1 Bold"/>
                <a:cs typeface="Inter 1 Bold"/>
                <a:sym typeface="Inter 1 Bold"/>
              </a:rPr>
              <a:t>MỤC TIÊU CỦA HỆ THỐNG</a:t>
            </a:r>
          </a:p>
        </p:txBody>
      </p:sp>
      <p:sp>
        <p:nvSpPr>
          <p:cNvPr name="TextBox 28" id="28"/>
          <p:cNvSpPr txBox="true"/>
          <p:nvPr/>
        </p:nvSpPr>
        <p:spPr>
          <a:xfrm rot="0">
            <a:off x="852714" y="2178859"/>
            <a:ext cx="5024531" cy="1543330"/>
          </a:xfrm>
          <a:prstGeom prst="rect">
            <a:avLst/>
          </a:prstGeom>
        </p:spPr>
        <p:txBody>
          <a:bodyPr anchor="t" rtlCol="false" tIns="0" lIns="0" bIns="0" rIns="0">
            <a:spAutoFit/>
          </a:bodyPr>
          <a:lstStyle/>
          <a:p>
            <a:pPr algn="ctr">
              <a:lnSpc>
                <a:spcPts val="6115"/>
              </a:lnSpc>
            </a:pPr>
            <a:r>
              <a:rPr lang="en-US" sz="4598" spc="-124">
                <a:solidFill>
                  <a:srgbClr val="FFF9F9"/>
                </a:solidFill>
                <a:latin typeface="SVN-Neutraface 2"/>
                <a:ea typeface="SVN-Neutraface 2"/>
                <a:cs typeface="SVN-Neutraface 2"/>
                <a:sym typeface="SVN-Neutraface 2"/>
              </a:rPr>
              <a:t>3</a:t>
            </a:r>
            <a:r>
              <a:rPr lang="en-US" sz="4598" spc="-124">
                <a:solidFill>
                  <a:srgbClr val="FFF9F9"/>
                </a:solidFill>
                <a:latin typeface="SVN-Neutraface 2"/>
                <a:ea typeface="SVN-Neutraface 2"/>
                <a:cs typeface="SVN-Neutraface 2"/>
                <a:sym typeface="SVN-Neutraface 2"/>
              </a:rPr>
              <a:t>. PHẦN MỀM VÀ LUỒNG XỬ LÝ </a:t>
            </a:r>
          </a:p>
        </p:txBody>
      </p:sp>
      <p:sp>
        <p:nvSpPr>
          <p:cNvPr name="TextBox 29" id="29"/>
          <p:cNvSpPr txBox="true"/>
          <p:nvPr/>
        </p:nvSpPr>
        <p:spPr>
          <a:xfrm rot="0">
            <a:off x="375845" y="4174169"/>
            <a:ext cx="6471836" cy="568188"/>
          </a:xfrm>
          <a:prstGeom prst="rect">
            <a:avLst/>
          </a:prstGeom>
        </p:spPr>
        <p:txBody>
          <a:bodyPr anchor="t" rtlCol="false" tIns="0" lIns="0" bIns="0" rIns="0">
            <a:spAutoFit/>
          </a:bodyPr>
          <a:lstStyle/>
          <a:p>
            <a:pPr algn="l">
              <a:lnSpc>
                <a:spcPts val="4217"/>
              </a:lnSpc>
            </a:pPr>
            <a:r>
              <a:rPr lang="en-US" sz="4055" spc="-109">
                <a:solidFill>
                  <a:srgbClr val="FFD116"/>
                </a:solidFill>
                <a:latin typeface="SVN-Neutraface 2"/>
                <a:ea typeface="SVN-Neutraface 2"/>
                <a:cs typeface="SVN-Neutraface 2"/>
                <a:sym typeface="SVN-Neutraface 2"/>
              </a:rPr>
              <a:t>3.1. HỆ THỐNG VOICE CHAT </a:t>
            </a:r>
          </a:p>
        </p:txBody>
      </p:sp>
      <p:sp>
        <p:nvSpPr>
          <p:cNvPr name="TextBox 30" id="30"/>
          <p:cNvSpPr txBox="true"/>
          <p:nvPr/>
        </p:nvSpPr>
        <p:spPr>
          <a:xfrm rot="0">
            <a:off x="738172" y="5449998"/>
            <a:ext cx="5479987" cy="2545279"/>
          </a:xfrm>
          <a:prstGeom prst="rect">
            <a:avLst/>
          </a:prstGeom>
        </p:spPr>
        <p:txBody>
          <a:bodyPr anchor="t" rtlCol="false" tIns="0" lIns="0" bIns="0" rIns="0">
            <a:spAutoFit/>
          </a:bodyPr>
          <a:lstStyle/>
          <a:p>
            <a:pPr algn="ctr">
              <a:lnSpc>
                <a:spcPts val="4084"/>
              </a:lnSpc>
            </a:pPr>
            <a:r>
              <a:rPr lang="en-US" sz="2917">
                <a:solidFill>
                  <a:srgbClr val="FFFFFF"/>
                </a:solidFill>
                <a:latin typeface="Inter 1"/>
                <a:ea typeface="Inter 1"/>
                <a:cs typeface="Inter 1"/>
                <a:sym typeface="Inter 1"/>
              </a:rPr>
              <a:t>Hệ thống voice chat là hệ thống cho phép người dùng có thể giao tiếp với các thiết bị IOT thông qua giọng nói , thay vì những dòng text khô khan </a:t>
            </a:r>
          </a:p>
        </p:txBody>
      </p:sp>
      <p:sp>
        <p:nvSpPr>
          <p:cNvPr name="TextBox 31" id="31"/>
          <p:cNvSpPr txBox="true"/>
          <p:nvPr/>
        </p:nvSpPr>
        <p:spPr>
          <a:xfrm rot="0">
            <a:off x="11935247" y="5666610"/>
            <a:ext cx="4905377" cy="438785"/>
          </a:xfrm>
          <a:prstGeom prst="rect">
            <a:avLst/>
          </a:prstGeom>
        </p:spPr>
        <p:txBody>
          <a:bodyPr anchor="t" rtlCol="false" tIns="0" lIns="0" bIns="0" rIns="0">
            <a:spAutoFit/>
          </a:bodyPr>
          <a:lstStyle/>
          <a:p>
            <a:pPr algn="l">
              <a:lnSpc>
                <a:spcPts val="3639"/>
              </a:lnSpc>
            </a:pPr>
            <a:r>
              <a:rPr lang="en-US" b="true" sz="2599">
                <a:solidFill>
                  <a:srgbClr val="000000"/>
                </a:solidFill>
                <a:latin typeface="Inter 1 Bold"/>
                <a:ea typeface="Inter 1 Bold"/>
                <a:cs typeface="Inter 1 Bold"/>
                <a:sym typeface="Inter 1 Bold"/>
              </a:rPr>
              <a:t>BÀI TOÁN</a:t>
            </a:r>
          </a:p>
        </p:txBody>
      </p:sp>
      <p:sp>
        <p:nvSpPr>
          <p:cNvPr name="TextBox 32" id="32"/>
          <p:cNvSpPr txBox="true"/>
          <p:nvPr/>
        </p:nvSpPr>
        <p:spPr>
          <a:xfrm rot="0">
            <a:off x="11650624" y="6273203"/>
            <a:ext cx="6226332" cy="27158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Inter 1"/>
                <a:ea typeface="Inter 1"/>
                <a:cs typeface="Inter 1"/>
                <a:sym typeface="Inter 1"/>
              </a:rPr>
              <a:t>Có thể nghe và biết được đang nói gì</a:t>
            </a:r>
          </a:p>
          <a:p>
            <a:pPr algn="l" marL="474978" indent="-237489" lvl="1">
              <a:lnSpc>
                <a:spcPts val="3079"/>
              </a:lnSpc>
              <a:buFont typeface="Arial"/>
              <a:buChar char="•"/>
            </a:pPr>
            <a:r>
              <a:rPr lang="en-US" sz="2199">
                <a:solidFill>
                  <a:srgbClr val="000000"/>
                </a:solidFill>
                <a:latin typeface="Inter 1"/>
                <a:ea typeface="Inter 1"/>
                <a:cs typeface="Inter 1"/>
                <a:sym typeface="Inter 1"/>
              </a:rPr>
              <a:t>Có thể hiểu, xử lí, hành động và đưa ra phản hồi </a:t>
            </a:r>
          </a:p>
          <a:p>
            <a:pPr algn="l" marL="474978" indent="-237489" lvl="1">
              <a:lnSpc>
                <a:spcPts val="3079"/>
              </a:lnSpc>
              <a:buFont typeface="Arial"/>
              <a:buChar char="•"/>
            </a:pPr>
            <a:r>
              <a:rPr lang="en-US" sz="2199">
                <a:solidFill>
                  <a:srgbClr val="000000"/>
                </a:solidFill>
                <a:latin typeface="Inter 1"/>
                <a:ea typeface="Inter 1"/>
                <a:cs typeface="Inter 1"/>
                <a:sym typeface="Inter 1"/>
              </a:rPr>
              <a:t>Có thể nói và khiến người dùng hiểu </a:t>
            </a:r>
          </a:p>
          <a:p>
            <a:pPr algn="l" marL="474978" indent="-237489" lvl="1">
              <a:lnSpc>
                <a:spcPts val="3079"/>
              </a:lnSpc>
              <a:buFont typeface="Arial"/>
              <a:buChar char="•"/>
            </a:pPr>
            <a:r>
              <a:rPr lang="en-US" sz="2199">
                <a:solidFill>
                  <a:srgbClr val="000000"/>
                </a:solidFill>
                <a:latin typeface="Inter 1"/>
                <a:ea typeface="Inter 1"/>
                <a:cs typeface="Inter 1"/>
                <a:sym typeface="Inter 1"/>
              </a:rPr>
              <a:t>Độ trễ trong mức cho phép . VD : 2s ,...</a:t>
            </a:r>
          </a:p>
          <a:p>
            <a:pPr algn="l" marL="474978" indent="-237489" lvl="1">
              <a:lnSpc>
                <a:spcPts val="3079"/>
              </a:lnSpc>
              <a:buFont typeface="Arial"/>
              <a:buChar char="•"/>
            </a:pPr>
            <a:r>
              <a:rPr lang="en-US" sz="2199">
                <a:solidFill>
                  <a:srgbClr val="000000"/>
                </a:solidFill>
                <a:latin typeface="Inter 1"/>
                <a:ea typeface="Inter 1"/>
                <a:cs typeface="Inter 1"/>
                <a:sym typeface="Inter 1"/>
              </a:rPr>
              <a:t>Độ chính xác </a:t>
            </a:r>
          </a:p>
          <a:p>
            <a:pPr algn="l" marL="474978" indent="-237489" lvl="1">
              <a:lnSpc>
                <a:spcPts val="3079"/>
              </a:lnSpc>
              <a:buFont typeface="Arial"/>
              <a:buChar char="•"/>
            </a:pPr>
            <a:r>
              <a:rPr lang="en-US" sz="2199">
                <a:solidFill>
                  <a:srgbClr val="000000"/>
                </a:solidFill>
                <a:latin typeface="Inter 1"/>
                <a:ea typeface="Inter 1"/>
                <a:cs typeface="Inter 1"/>
                <a:sym typeface="Inter 1"/>
              </a:rPr>
              <a:t>Chi phí triển khai, sử dụng, cài đặt, bảo trì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5400000">
            <a:off x="16675299" y="9201863"/>
            <a:ext cx="330649" cy="1276116"/>
            <a:chOff x="0" y="0"/>
            <a:chExt cx="440866" cy="1701488"/>
          </a:xfrm>
        </p:grpSpPr>
        <p:grpSp>
          <p:nvGrpSpPr>
            <p:cNvPr name="Group 3" id="3"/>
            <p:cNvGrpSpPr/>
            <p:nvPr/>
          </p:nvGrpSpPr>
          <p:grpSpPr>
            <a:xfrm rot="-5400000">
              <a:off x="0" y="631366"/>
              <a:ext cx="440866" cy="44086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5" id="5"/>
            <p:cNvGrpSpPr/>
            <p:nvPr/>
          </p:nvGrpSpPr>
          <p:grpSpPr>
            <a:xfrm rot="-5400000">
              <a:off x="0" y="0"/>
              <a:ext cx="440866" cy="44086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7" id="7"/>
            <p:cNvGrpSpPr/>
            <p:nvPr/>
          </p:nvGrpSpPr>
          <p:grpSpPr>
            <a:xfrm rot="-5400000">
              <a:off x="0" y="1260622"/>
              <a:ext cx="440866" cy="44086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grpSp>
        <p:nvGrpSpPr>
          <p:cNvPr name="Group 9" id="9"/>
          <p:cNvGrpSpPr/>
          <p:nvPr/>
        </p:nvGrpSpPr>
        <p:grpSpPr>
          <a:xfrm rot="0">
            <a:off x="-204645" y="0"/>
            <a:ext cx="7365621" cy="10287000"/>
            <a:chOff x="0" y="0"/>
            <a:chExt cx="2686998" cy="3752725"/>
          </a:xfrm>
        </p:grpSpPr>
        <p:sp>
          <p:nvSpPr>
            <p:cNvPr name="Freeform 10" id="10"/>
            <p:cNvSpPr/>
            <p:nvPr/>
          </p:nvSpPr>
          <p:spPr>
            <a:xfrm flipH="false" flipV="false" rot="0">
              <a:off x="0" y="0"/>
              <a:ext cx="2686998" cy="3752726"/>
            </a:xfrm>
            <a:custGeom>
              <a:avLst/>
              <a:gdLst/>
              <a:ahLst/>
              <a:cxnLst/>
              <a:rect r="r" b="b" t="t" l="l"/>
              <a:pathLst>
                <a:path h="3752726" w="2686998">
                  <a:moveTo>
                    <a:pt x="0" y="0"/>
                  </a:moveTo>
                  <a:lnTo>
                    <a:pt x="2686998" y="0"/>
                  </a:lnTo>
                  <a:lnTo>
                    <a:pt x="2686998" y="3752726"/>
                  </a:lnTo>
                  <a:lnTo>
                    <a:pt x="0" y="3752726"/>
                  </a:lnTo>
                  <a:close/>
                </a:path>
              </a:pathLst>
            </a:custGeom>
            <a:solidFill>
              <a:srgbClr val="001847"/>
            </a:solidFill>
          </p:spPr>
        </p:sp>
      </p:grpSp>
      <p:grpSp>
        <p:nvGrpSpPr>
          <p:cNvPr name="Group 11" id="11"/>
          <p:cNvGrpSpPr/>
          <p:nvPr/>
        </p:nvGrpSpPr>
        <p:grpSpPr>
          <a:xfrm rot="0">
            <a:off x="7683774" y="863375"/>
            <a:ext cx="6472837" cy="3878982"/>
            <a:chOff x="0" y="0"/>
            <a:chExt cx="2361309" cy="1415063"/>
          </a:xfrm>
        </p:grpSpPr>
        <p:sp>
          <p:nvSpPr>
            <p:cNvPr name="Freeform 12" id="12"/>
            <p:cNvSpPr/>
            <p:nvPr/>
          </p:nvSpPr>
          <p:spPr>
            <a:xfrm flipH="false" flipV="false" rot="0">
              <a:off x="0" y="0"/>
              <a:ext cx="2361309" cy="1415063"/>
            </a:xfrm>
            <a:custGeom>
              <a:avLst/>
              <a:gdLst/>
              <a:ahLst/>
              <a:cxnLst/>
              <a:rect r="r" b="b" t="t" l="l"/>
              <a:pathLst>
                <a:path h="1415063" w="2361309">
                  <a:moveTo>
                    <a:pt x="0" y="0"/>
                  </a:moveTo>
                  <a:lnTo>
                    <a:pt x="2361309" y="0"/>
                  </a:lnTo>
                  <a:lnTo>
                    <a:pt x="2361309" y="1415063"/>
                  </a:lnTo>
                  <a:lnTo>
                    <a:pt x="0" y="1415063"/>
                  </a:lnTo>
                  <a:close/>
                </a:path>
              </a:pathLst>
            </a:custGeom>
            <a:solidFill>
              <a:srgbClr val="D4EDFE"/>
            </a:solidFill>
          </p:spPr>
        </p:sp>
      </p:grpSp>
      <p:grpSp>
        <p:nvGrpSpPr>
          <p:cNvPr name="Group 13" id="13"/>
          <p:cNvGrpSpPr/>
          <p:nvPr/>
        </p:nvGrpSpPr>
        <p:grpSpPr>
          <a:xfrm rot="-5400000">
            <a:off x="1501433" y="225317"/>
            <a:ext cx="330649" cy="1276116"/>
            <a:chOff x="0" y="0"/>
            <a:chExt cx="440866" cy="1701488"/>
          </a:xfrm>
        </p:grpSpPr>
        <p:grpSp>
          <p:nvGrpSpPr>
            <p:cNvPr name="Group 14" id="14"/>
            <p:cNvGrpSpPr/>
            <p:nvPr/>
          </p:nvGrpSpPr>
          <p:grpSpPr>
            <a:xfrm rot="-5400000">
              <a:off x="0" y="631366"/>
              <a:ext cx="440866" cy="44086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CDFFD8">
                      <a:alpha val="100000"/>
                    </a:srgbClr>
                  </a:gs>
                  <a:gs pos="100000">
                    <a:srgbClr val="94B9FF">
                      <a:alpha val="100000"/>
                    </a:srgbClr>
                  </a:gs>
                </a:gsLst>
                <a:lin ang="0"/>
              </a:gradFill>
            </p:spPr>
          </p:sp>
        </p:grpSp>
        <p:grpSp>
          <p:nvGrpSpPr>
            <p:cNvPr name="Group 16" id="16"/>
            <p:cNvGrpSpPr/>
            <p:nvPr/>
          </p:nvGrpSpPr>
          <p:grpSpPr>
            <a:xfrm rot="-5400000">
              <a:off x="0" y="0"/>
              <a:ext cx="440866" cy="44086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CDFFD8">
                      <a:alpha val="100000"/>
                    </a:srgbClr>
                  </a:gs>
                  <a:gs pos="100000">
                    <a:srgbClr val="94B9FF">
                      <a:alpha val="100000"/>
                    </a:srgbClr>
                  </a:gs>
                </a:gsLst>
                <a:lin ang="0"/>
              </a:gradFill>
            </p:spPr>
          </p:sp>
        </p:grpSp>
        <p:grpSp>
          <p:nvGrpSpPr>
            <p:cNvPr name="Group 18" id="18"/>
            <p:cNvGrpSpPr/>
            <p:nvPr/>
          </p:nvGrpSpPr>
          <p:grpSpPr>
            <a:xfrm rot="-5400000">
              <a:off x="0" y="1260622"/>
              <a:ext cx="440866" cy="44086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CDFFD8">
                      <a:alpha val="100000"/>
                    </a:srgbClr>
                  </a:gs>
                  <a:gs pos="100000">
                    <a:srgbClr val="94B9FF">
                      <a:alpha val="100000"/>
                    </a:srgbClr>
                  </a:gs>
                </a:gsLst>
                <a:lin ang="0"/>
              </a:gradFill>
            </p:spPr>
          </p:sp>
        </p:grpSp>
      </p:grpSp>
      <p:grpSp>
        <p:nvGrpSpPr>
          <p:cNvPr name="Group 20" id="20"/>
          <p:cNvGrpSpPr/>
          <p:nvPr/>
        </p:nvGrpSpPr>
        <p:grpSpPr>
          <a:xfrm rot="0">
            <a:off x="14058105" y="863375"/>
            <a:ext cx="3843597" cy="3798575"/>
            <a:chOff x="0" y="0"/>
            <a:chExt cx="812800" cy="803279"/>
          </a:xfrm>
        </p:grpSpPr>
        <p:sp>
          <p:nvSpPr>
            <p:cNvPr name="Freeform 21" id="21"/>
            <p:cNvSpPr/>
            <p:nvPr/>
          </p:nvSpPr>
          <p:spPr>
            <a:xfrm flipH="false" flipV="false" rot="0">
              <a:off x="0" y="0"/>
              <a:ext cx="812800" cy="803279"/>
            </a:xfrm>
            <a:custGeom>
              <a:avLst/>
              <a:gdLst/>
              <a:ahLst/>
              <a:cxnLst/>
              <a:rect r="r" b="b" t="t" l="l"/>
              <a:pathLst>
                <a:path h="803279" w="812800">
                  <a:moveTo>
                    <a:pt x="0" y="0"/>
                  </a:moveTo>
                  <a:lnTo>
                    <a:pt x="812800" y="0"/>
                  </a:lnTo>
                  <a:lnTo>
                    <a:pt x="812800" y="803279"/>
                  </a:lnTo>
                  <a:lnTo>
                    <a:pt x="0" y="803279"/>
                  </a:lnTo>
                  <a:close/>
                </a:path>
              </a:pathLst>
            </a:custGeom>
            <a:blipFill>
              <a:blip r:embed="rId2"/>
              <a:stretch>
                <a:fillRect l="-24028" t="0" r="-24028" b="0"/>
              </a:stretch>
            </a:blipFill>
          </p:spPr>
        </p:sp>
      </p:grpSp>
      <p:grpSp>
        <p:nvGrpSpPr>
          <p:cNvPr name="Group 22" id="22"/>
          <p:cNvGrpSpPr/>
          <p:nvPr/>
        </p:nvGrpSpPr>
        <p:grpSpPr>
          <a:xfrm rot="0">
            <a:off x="7683774" y="5497623"/>
            <a:ext cx="3843597" cy="3764745"/>
            <a:chOff x="0" y="0"/>
            <a:chExt cx="812800" cy="796125"/>
          </a:xfrm>
        </p:grpSpPr>
        <p:sp>
          <p:nvSpPr>
            <p:cNvPr name="Freeform 23" id="23"/>
            <p:cNvSpPr/>
            <p:nvPr/>
          </p:nvSpPr>
          <p:spPr>
            <a:xfrm flipH="false" flipV="false" rot="0">
              <a:off x="0" y="0"/>
              <a:ext cx="812800" cy="796125"/>
            </a:xfrm>
            <a:custGeom>
              <a:avLst/>
              <a:gdLst/>
              <a:ahLst/>
              <a:cxnLst/>
              <a:rect r="r" b="b" t="t" l="l"/>
              <a:pathLst>
                <a:path h="796125" w="812800">
                  <a:moveTo>
                    <a:pt x="0" y="0"/>
                  </a:moveTo>
                  <a:lnTo>
                    <a:pt x="812800" y="0"/>
                  </a:lnTo>
                  <a:lnTo>
                    <a:pt x="812800" y="796125"/>
                  </a:lnTo>
                  <a:lnTo>
                    <a:pt x="0" y="796125"/>
                  </a:lnTo>
                  <a:close/>
                </a:path>
              </a:pathLst>
            </a:custGeom>
            <a:blipFill>
              <a:blip r:embed="rId3"/>
              <a:stretch>
                <a:fillRect l="-39251" t="0" r="-7763" b="0"/>
              </a:stretch>
            </a:blipFill>
          </p:spPr>
        </p:sp>
      </p:grpSp>
      <p:grpSp>
        <p:nvGrpSpPr>
          <p:cNvPr name="Group 24" id="24"/>
          <p:cNvGrpSpPr/>
          <p:nvPr/>
        </p:nvGrpSpPr>
        <p:grpSpPr>
          <a:xfrm rot="0">
            <a:off x="11527372" y="5497623"/>
            <a:ext cx="6472837" cy="3764745"/>
            <a:chOff x="0" y="0"/>
            <a:chExt cx="2361309" cy="1373389"/>
          </a:xfrm>
        </p:grpSpPr>
        <p:sp>
          <p:nvSpPr>
            <p:cNvPr name="Freeform 25" id="25"/>
            <p:cNvSpPr/>
            <p:nvPr/>
          </p:nvSpPr>
          <p:spPr>
            <a:xfrm flipH="false" flipV="false" rot="0">
              <a:off x="0" y="0"/>
              <a:ext cx="2361309" cy="1373389"/>
            </a:xfrm>
            <a:custGeom>
              <a:avLst/>
              <a:gdLst/>
              <a:ahLst/>
              <a:cxnLst/>
              <a:rect r="r" b="b" t="t" l="l"/>
              <a:pathLst>
                <a:path h="1373389" w="2361309">
                  <a:moveTo>
                    <a:pt x="0" y="0"/>
                  </a:moveTo>
                  <a:lnTo>
                    <a:pt x="2361309" y="0"/>
                  </a:lnTo>
                  <a:lnTo>
                    <a:pt x="2361309" y="1373389"/>
                  </a:lnTo>
                  <a:lnTo>
                    <a:pt x="0" y="1373389"/>
                  </a:lnTo>
                  <a:close/>
                </a:path>
              </a:pathLst>
            </a:custGeom>
            <a:solidFill>
              <a:srgbClr val="D4EDFE"/>
            </a:solidFill>
          </p:spPr>
        </p:sp>
      </p:grpSp>
      <p:sp>
        <p:nvSpPr>
          <p:cNvPr name="TextBox 26" id="26"/>
          <p:cNvSpPr txBox="true"/>
          <p:nvPr/>
        </p:nvSpPr>
        <p:spPr>
          <a:xfrm rot="0">
            <a:off x="7740694" y="1546004"/>
            <a:ext cx="6030532" cy="2920365"/>
          </a:xfrm>
          <a:prstGeom prst="rect">
            <a:avLst/>
          </a:prstGeom>
        </p:spPr>
        <p:txBody>
          <a:bodyPr anchor="t" rtlCol="false" tIns="0" lIns="0" bIns="0" rIns="0">
            <a:spAutoFit/>
          </a:bodyPr>
          <a:lstStyle/>
          <a:p>
            <a:pPr algn="just">
              <a:lnSpc>
                <a:spcPts val="3359"/>
              </a:lnSpc>
            </a:pPr>
            <a:r>
              <a:rPr lang="en-US" sz="2399">
                <a:solidFill>
                  <a:srgbClr val="000000"/>
                </a:solidFill>
                <a:latin typeface="Inter 1"/>
                <a:ea typeface="Inter 1"/>
                <a:cs typeface="Inter 1"/>
                <a:sym typeface="Inter 1"/>
              </a:rPr>
              <a:t>Chia hệ thống voice chat thành 3 hệ thống con gối lên nhau lần lượt là :</a:t>
            </a:r>
          </a:p>
          <a:p>
            <a:pPr algn="just" marL="1036314" indent="-345438" lvl="2">
              <a:lnSpc>
                <a:spcPts val="3359"/>
              </a:lnSpc>
              <a:buFont typeface="Arial"/>
              <a:buChar char="⚬"/>
            </a:pPr>
            <a:r>
              <a:rPr lang="en-US" sz="2399">
                <a:solidFill>
                  <a:srgbClr val="000000"/>
                </a:solidFill>
                <a:latin typeface="Inter 1"/>
                <a:ea typeface="Inter 1"/>
                <a:cs typeface="Inter 1"/>
                <a:sym typeface="Inter 1"/>
              </a:rPr>
              <a:t>Hệ thống speech - to - text </a:t>
            </a:r>
          </a:p>
          <a:p>
            <a:pPr algn="just" marL="1036314" indent="-345438" lvl="2">
              <a:lnSpc>
                <a:spcPts val="3359"/>
              </a:lnSpc>
              <a:buFont typeface="Arial"/>
              <a:buChar char="⚬"/>
            </a:pPr>
            <a:r>
              <a:rPr lang="en-US" sz="2399">
                <a:solidFill>
                  <a:srgbClr val="000000"/>
                </a:solidFill>
                <a:latin typeface="Inter 1"/>
                <a:ea typeface="Inter 1"/>
                <a:cs typeface="Inter 1"/>
                <a:sym typeface="Inter 1"/>
              </a:rPr>
              <a:t>Hệ thống xử lý logic </a:t>
            </a:r>
          </a:p>
          <a:p>
            <a:pPr algn="just" marL="1036314" indent="-345438" lvl="2">
              <a:lnSpc>
                <a:spcPts val="3359"/>
              </a:lnSpc>
              <a:buFont typeface="Arial"/>
              <a:buChar char="⚬"/>
            </a:pPr>
            <a:r>
              <a:rPr lang="en-US" sz="2399">
                <a:solidFill>
                  <a:srgbClr val="000000"/>
                </a:solidFill>
                <a:latin typeface="Inter 1"/>
                <a:ea typeface="Inter 1"/>
                <a:cs typeface="Inter 1"/>
                <a:sym typeface="Inter 1"/>
              </a:rPr>
              <a:t>Hệ thống text - to - speech</a:t>
            </a:r>
          </a:p>
          <a:p>
            <a:pPr algn="just">
              <a:lnSpc>
                <a:spcPts val="3359"/>
              </a:lnSpc>
            </a:pPr>
            <a:r>
              <a:rPr lang="en-US" sz="2399">
                <a:solidFill>
                  <a:srgbClr val="000000"/>
                </a:solidFill>
                <a:latin typeface="Inter 1"/>
                <a:ea typeface="Inter 1"/>
                <a:cs typeface="Inter 1"/>
                <a:sym typeface="Inter 1"/>
              </a:rPr>
              <a:t> Với output của hệ thống này là input của hệ thống kia</a:t>
            </a:r>
          </a:p>
        </p:txBody>
      </p:sp>
      <p:sp>
        <p:nvSpPr>
          <p:cNvPr name="TextBox 27" id="27"/>
          <p:cNvSpPr txBox="true"/>
          <p:nvPr/>
        </p:nvSpPr>
        <p:spPr>
          <a:xfrm rot="0">
            <a:off x="8865849" y="981075"/>
            <a:ext cx="4905377" cy="438785"/>
          </a:xfrm>
          <a:prstGeom prst="rect">
            <a:avLst/>
          </a:prstGeom>
        </p:spPr>
        <p:txBody>
          <a:bodyPr anchor="t" rtlCol="false" tIns="0" lIns="0" bIns="0" rIns="0">
            <a:spAutoFit/>
          </a:bodyPr>
          <a:lstStyle/>
          <a:p>
            <a:pPr algn="r">
              <a:lnSpc>
                <a:spcPts val="3639"/>
              </a:lnSpc>
            </a:pPr>
            <a:r>
              <a:rPr lang="en-US" b="true" sz="2599">
                <a:solidFill>
                  <a:srgbClr val="000000"/>
                </a:solidFill>
                <a:latin typeface="Inter 1 Bold"/>
                <a:ea typeface="Inter 1 Bold"/>
                <a:cs typeface="Inter 1 Bold"/>
                <a:sym typeface="Inter 1 Bold"/>
              </a:rPr>
              <a:t>GIẢI PHÁP</a:t>
            </a:r>
          </a:p>
        </p:txBody>
      </p:sp>
      <p:sp>
        <p:nvSpPr>
          <p:cNvPr name="TextBox 28" id="28"/>
          <p:cNvSpPr txBox="true"/>
          <p:nvPr/>
        </p:nvSpPr>
        <p:spPr>
          <a:xfrm rot="0">
            <a:off x="852714" y="2178859"/>
            <a:ext cx="5024531" cy="1543330"/>
          </a:xfrm>
          <a:prstGeom prst="rect">
            <a:avLst/>
          </a:prstGeom>
        </p:spPr>
        <p:txBody>
          <a:bodyPr anchor="t" rtlCol="false" tIns="0" lIns="0" bIns="0" rIns="0">
            <a:spAutoFit/>
          </a:bodyPr>
          <a:lstStyle/>
          <a:p>
            <a:pPr algn="ctr">
              <a:lnSpc>
                <a:spcPts val="6115"/>
              </a:lnSpc>
            </a:pPr>
            <a:r>
              <a:rPr lang="en-US" sz="4598" spc="-124">
                <a:solidFill>
                  <a:srgbClr val="FFF9F9"/>
                </a:solidFill>
                <a:latin typeface="SVN-Neutraface 2"/>
                <a:ea typeface="SVN-Neutraface 2"/>
                <a:cs typeface="SVN-Neutraface 2"/>
                <a:sym typeface="SVN-Neutraface 2"/>
              </a:rPr>
              <a:t>3</a:t>
            </a:r>
            <a:r>
              <a:rPr lang="en-US" sz="4598" spc="-124">
                <a:solidFill>
                  <a:srgbClr val="FFF9F9"/>
                </a:solidFill>
                <a:latin typeface="SVN-Neutraface 2"/>
                <a:ea typeface="SVN-Neutraface 2"/>
                <a:cs typeface="SVN-Neutraface 2"/>
                <a:sym typeface="SVN-Neutraface 2"/>
              </a:rPr>
              <a:t>. PHẦN MỀM VÀ LUỒNG XỬ LÝ </a:t>
            </a:r>
          </a:p>
        </p:txBody>
      </p:sp>
      <p:sp>
        <p:nvSpPr>
          <p:cNvPr name="TextBox 29" id="29"/>
          <p:cNvSpPr txBox="true"/>
          <p:nvPr/>
        </p:nvSpPr>
        <p:spPr>
          <a:xfrm rot="0">
            <a:off x="375845" y="4174169"/>
            <a:ext cx="6471836" cy="568188"/>
          </a:xfrm>
          <a:prstGeom prst="rect">
            <a:avLst/>
          </a:prstGeom>
        </p:spPr>
        <p:txBody>
          <a:bodyPr anchor="t" rtlCol="false" tIns="0" lIns="0" bIns="0" rIns="0">
            <a:spAutoFit/>
          </a:bodyPr>
          <a:lstStyle/>
          <a:p>
            <a:pPr algn="l">
              <a:lnSpc>
                <a:spcPts val="4217"/>
              </a:lnSpc>
            </a:pPr>
            <a:r>
              <a:rPr lang="en-US" sz="4055" spc="-109">
                <a:solidFill>
                  <a:srgbClr val="FFD116"/>
                </a:solidFill>
                <a:latin typeface="SVN-Neutraface 2"/>
                <a:ea typeface="SVN-Neutraface 2"/>
                <a:cs typeface="SVN-Neutraface 2"/>
                <a:sym typeface="SVN-Neutraface 2"/>
              </a:rPr>
              <a:t>3.1. HỆ THỐNG VOICE CHAT </a:t>
            </a:r>
          </a:p>
        </p:txBody>
      </p:sp>
      <p:sp>
        <p:nvSpPr>
          <p:cNvPr name="TextBox 30" id="30"/>
          <p:cNvSpPr txBox="true"/>
          <p:nvPr/>
        </p:nvSpPr>
        <p:spPr>
          <a:xfrm rot="0">
            <a:off x="738172" y="5449998"/>
            <a:ext cx="5479987" cy="2545279"/>
          </a:xfrm>
          <a:prstGeom prst="rect">
            <a:avLst/>
          </a:prstGeom>
        </p:spPr>
        <p:txBody>
          <a:bodyPr anchor="t" rtlCol="false" tIns="0" lIns="0" bIns="0" rIns="0">
            <a:spAutoFit/>
          </a:bodyPr>
          <a:lstStyle/>
          <a:p>
            <a:pPr algn="ctr">
              <a:lnSpc>
                <a:spcPts val="4084"/>
              </a:lnSpc>
            </a:pPr>
            <a:r>
              <a:rPr lang="en-US" sz="2917">
                <a:solidFill>
                  <a:srgbClr val="FFFFFF"/>
                </a:solidFill>
                <a:latin typeface="Inter 1"/>
                <a:ea typeface="Inter 1"/>
                <a:cs typeface="Inter 1"/>
                <a:sym typeface="Inter 1"/>
              </a:rPr>
              <a:t>Hệ thống voice chat là hệ thống cho phép người dùng có thể giao tiếp với các thiết bị IOT thông qua giọng nói , thay vì những dòng text khô khan </a:t>
            </a:r>
          </a:p>
        </p:txBody>
      </p:sp>
      <p:sp>
        <p:nvSpPr>
          <p:cNvPr name="TextBox 31" id="31"/>
          <p:cNvSpPr txBox="true"/>
          <p:nvPr/>
        </p:nvSpPr>
        <p:spPr>
          <a:xfrm rot="0">
            <a:off x="11935247" y="5666610"/>
            <a:ext cx="4905377" cy="438785"/>
          </a:xfrm>
          <a:prstGeom prst="rect">
            <a:avLst/>
          </a:prstGeom>
        </p:spPr>
        <p:txBody>
          <a:bodyPr anchor="t" rtlCol="false" tIns="0" lIns="0" bIns="0" rIns="0">
            <a:spAutoFit/>
          </a:bodyPr>
          <a:lstStyle/>
          <a:p>
            <a:pPr algn="l">
              <a:lnSpc>
                <a:spcPts val="3639"/>
              </a:lnSpc>
            </a:pPr>
            <a:r>
              <a:rPr lang="en-US" b="true" sz="2599">
                <a:solidFill>
                  <a:srgbClr val="000000"/>
                </a:solidFill>
                <a:latin typeface="Inter 1 Bold"/>
                <a:ea typeface="Inter 1 Bold"/>
                <a:cs typeface="Inter 1 Bold"/>
                <a:sym typeface="Inter 1 Bold"/>
              </a:rPr>
              <a:t>LỢI ÍCH</a:t>
            </a:r>
          </a:p>
        </p:txBody>
      </p:sp>
      <p:sp>
        <p:nvSpPr>
          <p:cNvPr name="TextBox 32" id="32"/>
          <p:cNvSpPr txBox="true"/>
          <p:nvPr/>
        </p:nvSpPr>
        <p:spPr>
          <a:xfrm rot="0">
            <a:off x="11650624" y="6263678"/>
            <a:ext cx="6226332" cy="2501265"/>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Inter 1"/>
                <a:ea typeface="Inter 1"/>
                <a:cs typeface="Inter 1"/>
                <a:sym typeface="Inter 1"/>
              </a:rPr>
              <a:t>Có thể dễ dàng triển khai và xây dựng hệ thống</a:t>
            </a:r>
          </a:p>
          <a:p>
            <a:pPr algn="l" marL="518157" indent="-259078" lvl="1">
              <a:lnSpc>
                <a:spcPts val="3359"/>
              </a:lnSpc>
              <a:buFont typeface="Arial"/>
              <a:buChar char="•"/>
            </a:pPr>
            <a:r>
              <a:rPr lang="en-US" sz="2399">
                <a:solidFill>
                  <a:srgbClr val="000000"/>
                </a:solidFill>
                <a:latin typeface="Inter 1"/>
                <a:ea typeface="Inter 1"/>
                <a:cs typeface="Inter 1"/>
                <a:sym typeface="Inter 1"/>
              </a:rPr>
              <a:t>Dễ bảo</a:t>
            </a:r>
            <a:r>
              <a:rPr lang="en-US" sz="2399">
                <a:solidFill>
                  <a:srgbClr val="000000"/>
                </a:solidFill>
                <a:latin typeface="Inter 1"/>
                <a:ea typeface="Inter 1"/>
                <a:cs typeface="Inter 1"/>
                <a:sym typeface="Inter 1"/>
              </a:rPr>
              <a:t> trì hệ thống</a:t>
            </a:r>
          </a:p>
          <a:p>
            <a:pPr algn="l" marL="518157" indent="-259078" lvl="1">
              <a:lnSpc>
                <a:spcPts val="3359"/>
              </a:lnSpc>
              <a:buFont typeface="Arial"/>
              <a:buChar char="•"/>
            </a:pPr>
            <a:r>
              <a:rPr lang="en-US" sz="2399">
                <a:solidFill>
                  <a:srgbClr val="000000"/>
                </a:solidFill>
                <a:latin typeface="Inter 1"/>
                <a:ea typeface="Inter 1"/>
                <a:cs typeface="Inter 1"/>
                <a:sym typeface="Inter 1"/>
              </a:rPr>
              <a:t>Dễ mở rộng hệ thống</a:t>
            </a:r>
          </a:p>
          <a:p>
            <a:pPr algn="l" marL="518157" indent="-259078" lvl="1">
              <a:lnSpc>
                <a:spcPts val="3359"/>
              </a:lnSpc>
              <a:buFont typeface="Arial"/>
              <a:buChar char="•"/>
            </a:pPr>
            <a:r>
              <a:rPr lang="en-US" sz="2399">
                <a:solidFill>
                  <a:srgbClr val="000000"/>
                </a:solidFill>
                <a:latin typeface="Inter 1"/>
                <a:ea typeface="Inter 1"/>
                <a:cs typeface="Inter 1"/>
                <a:sym typeface="Inter 1"/>
              </a:rPr>
              <a:t>Có thể tái sử dụng lại các hệ thống con cho mục đích khác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sp>
        <p:nvSpPr>
          <p:cNvPr name="Freeform 2" id="2"/>
          <p:cNvSpPr/>
          <p:nvPr/>
        </p:nvSpPr>
        <p:spPr>
          <a:xfrm flipH="false" flipV="false" rot="0">
            <a:off x="11777336" y="1583383"/>
            <a:ext cx="10366745" cy="9861366"/>
          </a:xfrm>
          <a:custGeom>
            <a:avLst/>
            <a:gdLst/>
            <a:ahLst/>
            <a:cxnLst/>
            <a:rect r="r" b="b" t="t" l="l"/>
            <a:pathLst>
              <a:path h="9861366" w="10366745">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6700254" cy="10287000"/>
            <a:chOff x="0" y="0"/>
            <a:chExt cx="8933672" cy="13716000"/>
          </a:xfrm>
        </p:grpSpPr>
        <p:pic>
          <p:nvPicPr>
            <p:cNvPr name="Picture 4" id="4"/>
            <p:cNvPicPr>
              <a:picLocks noChangeAspect="true"/>
            </p:cNvPicPr>
            <p:nvPr/>
          </p:nvPicPr>
          <p:blipFill>
            <a:blip r:embed="rId4">
              <a:alphaModFix amt="71000"/>
            </a:blip>
            <a:srcRect l="24664" t="31090" r="42186" b="-7335"/>
            <a:stretch>
              <a:fillRect/>
            </a:stretch>
          </p:blipFill>
          <p:spPr>
            <a:xfrm flipH="false" flipV="false">
              <a:off x="0" y="0"/>
              <a:ext cx="8933672" cy="13716000"/>
            </a:xfrm>
            <a:prstGeom prst="rect">
              <a:avLst/>
            </a:prstGeom>
          </p:spPr>
        </p:pic>
      </p:grpSp>
      <p:grpSp>
        <p:nvGrpSpPr>
          <p:cNvPr name="Group 5" id="5"/>
          <p:cNvGrpSpPr/>
          <p:nvPr/>
        </p:nvGrpSpPr>
        <p:grpSpPr>
          <a:xfrm rot="0">
            <a:off x="3570182" y="1583383"/>
            <a:ext cx="4971365" cy="7149393"/>
            <a:chOff x="0" y="0"/>
            <a:chExt cx="1570429" cy="2258456"/>
          </a:xfrm>
        </p:grpSpPr>
        <p:sp>
          <p:nvSpPr>
            <p:cNvPr name="Freeform 6" id="6"/>
            <p:cNvSpPr/>
            <p:nvPr/>
          </p:nvSpPr>
          <p:spPr>
            <a:xfrm flipH="false" flipV="false" rot="0">
              <a:off x="0" y="0"/>
              <a:ext cx="1570429" cy="2258457"/>
            </a:xfrm>
            <a:custGeom>
              <a:avLst/>
              <a:gdLst/>
              <a:ahLst/>
              <a:cxnLst/>
              <a:rect r="r" b="b" t="t" l="l"/>
              <a:pathLst>
                <a:path h="2258457" w="1570429">
                  <a:moveTo>
                    <a:pt x="0" y="0"/>
                  </a:moveTo>
                  <a:lnTo>
                    <a:pt x="1570429" y="0"/>
                  </a:lnTo>
                  <a:lnTo>
                    <a:pt x="1570429" y="2258457"/>
                  </a:lnTo>
                  <a:lnTo>
                    <a:pt x="0" y="2258457"/>
                  </a:lnTo>
                  <a:close/>
                </a:path>
              </a:pathLst>
            </a:custGeom>
            <a:solidFill>
              <a:srgbClr val="001847"/>
            </a:solidFill>
          </p:spPr>
        </p:sp>
      </p:grpSp>
      <p:grpSp>
        <p:nvGrpSpPr>
          <p:cNvPr name="Group 7" id="7"/>
          <p:cNvGrpSpPr/>
          <p:nvPr/>
        </p:nvGrpSpPr>
        <p:grpSpPr>
          <a:xfrm rot="0">
            <a:off x="10369864" y="1583383"/>
            <a:ext cx="6889436" cy="1323251"/>
            <a:chOff x="0" y="0"/>
            <a:chExt cx="2160466" cy="414960"/>
          </a:xfrm>
        </p:grpSpPr>
        <p:sp>
          <p:nvSpPr>
            <p:cNvPr name="Freeform 8" id="8"/>
            <p:cNvSpPr/>
            <p:nvPr/>
          </p:nvSpPr>
          <p:spPr>
            <a:xfrm flipH="false" flipV="false" rot="0">
              <a:off x="0" y="0"/>
              <a:ext cx="2160466" cy="414960"/>
            </a:xfrm>
            <a:custGeom>
              <a:avLst/>
              <a:gdLst/>
              <a:ahLst/>
              <a:cxnLst/>
              <a:rect r="r" b="b" t="t" l="l"/>
              <a:pathLst>
                <a:path h="414960" w="2160466">
                  <a:moveTo>
                    <a:pt x="0" y="0"/>
                  </a:moveTo>
                  <a:lnTo>
                    <a:pt x="2160466" y="0"/>
                  </a:lnTo>
                  <a:lnTo>
                    <a:pt x="2160466" y="414960"/>
                  </a:lnTo>
                  <a:lnTo>
                    <a:pt x="0" y="414960"/>
                  </a:lnTo>
                  <a:close/>
                </a:path>
              </a:pathLst>
            </a:custGeom>
            <a:solidFill>
              <a:srgbClr val="FFD116"/>
            </a:solidFill>
          </p:spPr>
        </p:sp>
      </p:grpSp>
      <p:grpSp>
        <p:nvGrpSpPr>
          <p:cNvPr name="Group 9" id="9"/>
          <p:cNvGrpSpPr/>
          <p:nvPr/>
        </p:nvGrpSpPr>
        <p:grpSpPr>
          <a:xfrm rot="0">
            <a:off x="9144000" y="1583383"/>
            <a:ext cx="1224705" cy="1323251"/>
            <a:chOff x="0" y="0"/>
            <a:chExt cx="491311" cy="530844"/>
          </a:xfrm>
        </p:grpSpPr>
        <p:sp>
          <p:nvSpPr>
            <p:cNvPr name="Freeform 10" id="10"/>
            <p:cNvSpPr/>
            <p:nvPr/>
          </p:nvSpPr>
          <p:spPr>
            <a:xfrm flipH="false" flipV="false" rot="0">
              <a:off x="0" y="0"/>
              <a:ext cx="491311" cy="530844"/>
            </a:xfrm>
            <a:custGeom>
              <a:avLst/>
              <a:gdLst/>
              <a:ahLst/>
              <a:cxnLst/>
              <a:rect r="r" b="b" t="t" l="l"/>
              <a:pathLst>
                <a:path h="530844" w="491311">
                  <a:moveTo>
                    <a:pt x="0" y="0"/>
                  </a:moveTo>
                  <a:lnTo>
                    <a:pt x="491311" y="0"/>
                  </a:lnTo>
                  <a:lnTo>
                    <a:pt x="491311" y="530844"/>
                  </a:lnTo>
                  <a:lnTo>
                    <a:pt x="0" y="530844"/>
                  </a:lnTo>
                  <a:close/>
                </a:path>
              </a:pathLst>
            </a:custGeom>
            <a:solidFill>
              <a:srgbClr val="1D3055"/>
            </a:solidFill>
          </p:spPr>
        </p:sp>
      </p:grpSp>
      <p:sp>
        <p:nvSpPr>
          <p:cNvPr name="TextBox 11" id="11"/>
          <p:cNvSpPr txBox="true"/>
          <p:nvPr/>
        </p:nvSpPr>
        <p:spPr>
          <a:xfrm rot="0">
            <a:off x="10571413" y="2065342"/>
            <a:ext cx="6389295" cy="408278"/>
          </a:xfrm>
          <a:prstGeom prst="rect">
            <a:avLst/>
          </a:prstGeom>
        </p:spPr>
        <p:txBody>
          <a:bodyPr anchor="t" rtlCol="false" tIns="0" lIns="0" bIns="0" rIns="0">
            <a:spAutoFit/>
          </a:bodyPr>
          <a:lstStyle/>
          <a:p>
            <a:pPr algn="l">
              <a:lnSpc>
                <a:spcPts val="3183"/>
              </a:lnSpc>
            </a:pPr>
            <a:r>
              <a:rPr lang="en-US" sz="2893" b="true">
                <a:solidFill>
                  <a:srgbClr val="252422"/>
                </a:solidFill>
                <a:latin typeface="Inter 1 Bold"/>
                <a:ea typeface="Inter 1 Bold"/>
                <a:cs typeface="Inter 1 Bold"/>
                <a:sym typeface="Inter 1 Bold"/>
              </a:rPr>
              <a:t>VŨ NGỌC HÙNG - B22DCCN373</a:t>
            </a:r>
          </a:p>
        </p:txBody>
      </p:sp>
      <p:grpSp>
        <p:nvGrpSpPr>
          <p:cNvPr name="Group 12" id="12"/>
          <p:cNvGrpSpPr/>
          <p:nvPr/>
        </p:nvGrpSpPr>
        <p:grpSpPr>
          <a:xfrm rot="0">
            <a:off x="10369864" y="3491524"/>
            <a:ext cx="6889436" cy="1323251"/>
            <a:chOff x="0" y="0"/>
            <a:chExt cx="2160466" cy="414960"/>
          </a:xfrm>
        </p:grpSpPr>
        <p:sp>
          <p:nvSpPr>
            <p:cNvPr name="Freeform 13" id="13"/>
            <p:cNvSpPr/>
            <p:nvPr/>
          </p:nvSpPr>
          <p:spPr>
            <a:xfrm flipH="false" flipV="false" rot="0">
              <a:off x="0" y="0"/>
              <a:ext cx="2160466" cy="414960"/>
            </a:xfrm>
            <a:custGeom>
              <a:avLst/>
              <a:gdLst/>
              <a:ahLst/>
              <a:cxnLst/>
              <a:rect r="r" b="b" t="t" l="l"/>
              <a:pathLst>
                <a:path h="414960" w="2160466">
                  <a:moveTo>
                    <a:pt x="0" y="0"/>
                  </a:moveTo>
                  <a:lnTo>
                    <a:pt x="2160466" y="0"/>
                  </a:lnTo>
                  <a:lnTo>
                    <a:pt x="2160466" y="414960"/>
                  </a:lnTo>
                  <a:lnTo>
                    <a:pt x="0" y="414960"/>
                  </a:lnTo>
                  <a:close/>
                </a:path>
              </a:pathLst>
            </a:custGeom>
            <a:solidFill>
              <a:srgbClr val="FFD116"/>
            </a:solidFill>
          </p:spPr>
        </p:sp>
      </p:grpSp>
      <p:grpSp>
        <p:nvGrpSpPr>
          <p:cNvPr name="Group 14" id="14"/>
          <p:cNvGrpSpPr/>
          <p:nvPr/>
        </p:nvGrpSpPr>
        <p:grpSpPr>
          <a:xfrm rot="0">
            <a:off x="9144000" y="3491524"/>
            <a:ext cx="1224705" cy="1323251"/>
            <a:chOff x="0" y="0"/>
            <a:chExt cx="491311" cy="530844"/>
          </a:xfrm>
        </p:grpSpPr>
        <p:sp>
          <p:nvSpPr>
            <p:cNvPr name="Freeform 15" id="15"/>
            <p:cNvSpPr/>
            <p:nvPr/>
          </p:nvSpPr>
          <p:spPr>
            <a:xfrm flipH="false" flipV="false" rot="0">
              <a:off x="0" y="0"/>
              <a:ext cx="491311" cy="530844"/>
            </a:xfrm>
            <a:custGeom>
              <a:avLst/>
              <a:gdLst/>
              <a:ahLst/>
              <a:cxnLst/>
              <a:rect r="r" b="b" t="t" l="l"/>
              <a:pathLst>
                <a:path h="530844" w="491311">
                  <a:moveTo>
                    <a:pt x="0" y="0"/>
                  </a:moveTo>
                  <a:lnTo>
                    <a:pt x="491311" y="0"/>
                  </a:lnTo>
                  <a:lnTo>
                    <a:pt x="491311" y="530844"/>
                  </a:lnTo>
                  <a:lnTo>
                    <a:pt x="0" y="530844"/>
                  </a:lnTo>
                  <a:close/>
                </a:path>
              </a:pathLst>
            </a:custGeom>
            <a:solidFill>
              <a:srgbClr val="1D3055"/>
            </a:solidFill>
          </p:spPr>
        </p:sp>
      </p:grpSp>
      <p:grpSp>
        <p:nvGrpSpPr>
          <p:cNvPr name="Group 16" id="16"/>
          <p:cNvGrpSpPr/>
          <p:nvPr/>
        </p:nvGrpSpPr>
        <p:grpSpPr>
          <a:xfrm rot="0">
            <a:off x="10368705" y="5399665"/>
            <a:ext cx="6890595" cy="1323251"/>
            <a:chOff x="0" y="0"/>
            <a:chExt cx="2160830" cy="414960"/>
          </a:xfrm>
        </p:grpSpPr>
        <p:sp>
          <p:nvSpPr>
            <p:cNvPr name="Freeform 17" id="17"/>
            <p:cNvSpPr/>
            <p:nvPr/>
          </p:nvSpPr>
          <p:spPr>
            <a:xfrm flipH="false" flipV="false" rot="0">
              <a:off x="0" y="0"/>
              <a:ext cx="2160830" cy="414960"/>
            </a:xfrm>
            <a:custGeom>
              <a:avLst/>
              <a:gdLst/>
              <a:ahLst/>
              <a:cxnLst/>
              <a:rect r="r" b="b" t="t" l="l"/>
              <a:pathLst>
                <a:path h="414960" w="2160830">
                  <a:moveTo>
                    <a:pt x="0" y="0"/>
                  </a:moveTo>
                  <a:lnTo>
                    <a:pt x="2160830" y="0"/>
                  </a:lnTo>
                  <a:lnTo>
                    <a:pt x="2160830" y="414960"/>
                  </a:lnTo>
                  <a:lnTo>
                    <a:pt x="0" y="414960"/>
                  </a:lnTo>
                  <a:close/>
                </a:path>
              </a:pathLst>
            </a:custGeom>
            <a:solidFill>
              <a:srgbClr val="FFD116"/>
            </a:solidFill>
          </p:spPr>
        </p:sp>
      </p:grpSp>
      <p:grpSp>
        <p:nvGrpSpPr>
          <p:cNvPr name="Group 18" id="18"/>
          <p:cNvGrpSpPr/>
          <p:nvPr/>
        </p:nvGrpSpPr>
        <p:grpSpPr>
          <a:xfrm rot="0">
            <a:off x="9144000" y="5399665"/>
            <a:ext cx="1225864" cy="1323251"/>
            <a:chOff x="0" y="0"/>
            <a:chExt cx="491776" cy="530844"/>
          </a:xfrm>
        </p:grpSpPr>
        <p:sp>
          <p:nvSpPr>
            <p:cNvPr name="Freeform 19" id="19"/>
            <p:cNvSpPr/>
            <p:nvPr/>
          </p:nvSpPr>
          <p:spPr>
            <a:xfrm flipH="false" flipV="false" rot="0">
              <a:off x="0" y="0"/>
              <a:ext cx="491776" cy="530844"/>
            </a:xfrm>
            <a:custGeom>
              <a:avLst/>
              <a:gdLst/>
              <a:ahLst/>
              <a:cxnLst/>
              <a:rect r="r" b="b" t="t" l="l"/>
              <a:pathLst>
                <a:path h="530844" w="491776">
                  <a:moveTo>
                    <a:pt x="0" y="0"/>
                  </a:moveTo>
                  <a:lnTo>
                    <a:pt x="491776" y="0"/>
                  </a:lnTo>
                  <a:lnTo>
                    <a:pt x="491776" y="530844"/>
                  </a:lnTo>
                  <a:lnTo>
                    <a:pt x="0" y="530844"/>
                  </a:lnTo>
                  <a:close/>
                </a:path>
              </a:pathLst>
            </a:custGeom>
            <a:solidFill>
              <a:srgbClr val="1D3055"/>
            </a:solidFill>
          </p:spPr>
        </p:sp>
      </p:grpSp>
      <p:grpSp>
        <p:nvGrpSpPr>
          <p:cNvPr name="Group 20" id="20"/>
          <p:cNvGrpSpPr/>
          <p:nvPr/>
        </p:nvGrpSpPr>
        <p:grpSpPr>
          <a:xfrm rot="0">
            <a:off x="10368705" y="7307806"/>
            <a:ext cx="6890595" cy="1323251"/>
            <a:chOff x="0" y="0"/>
            <a:chExt cx="2160830" cy="414960"/>
          </a:xfrm>
        </p:grpSpPr>
        <p:sp>
          <p:nvSpPr>
            <p:cNvPr name="Freeform 21" id="21"/>
            <p:cNvSpPr/>
            <p:nvPr/>
          </p:nvSpPr>
          <p:spPr>
            <a:xfrm flipH="false" flipV="false" rot="0">
              <a:off x="0" y="0"/>
              <a:ext cx="2160830" cy="414960"/>
            </a:xfrm>
            <a:custGeom>
              <a:avLst/>
              <a:gdLst/>
              <a:ahLst/>
              <a:cxnLst/>
              <a:rect r="r" b="b" t="t" l="l"/>
              <a:pathLst>
                <a:path h="414960" w="2160830">
                  <a:moveTo>
                    <a:pt x="0" y="0"/>
                  </a:moveTo>
                  <a:lnTo>
                    <a:pt x="2160830" y="0"/>
                  </a:lnTo>
                  <a:lnTo>
                    <a:pt x="2160830" y="414960"/>
                  </a:lnTo>
                  <a:lnTo>
                    <a:pt x="0" y="414960"/>
                  </a:lnTo>
                  <a:close/>
                </a:path>
              </a:pathLst>
            </a:custGeom>
            <a:solidFill>
              <a:srgbClr val="FFD116"/>
            </a:solidFill>
          </p:spPr>
        </p:sp>
      </p:grpSp>
      <p:grpSp>
        <p:nvGrpSpPr>
          <p:cNvPr name="Group 22" id="22"/>
          <p:cNvGrpSpPr/>
          <p:nvPr/>
        </p:nvGrpSpPr>
        <p:grpSpPr>
          <a:xfrm rot="0">
            <a:off x="9144000" y="7307806"/>
            <a:ext cx="1225864" cy="1323251"/>
            <a:chOff x="0" y="0"/>
            <a:chExt cx="491776" cy="530844"/>
          </a:xfrm>
        </p:grpSpPr>
        <p:sp>
          <p:nvSpPr>
            <p:cNvPr name="Freeform 23" id="23"/>
            <p:cNvSpPr/>
            <p:nvPr/>
          </p:nvSpPr>
          <p:spPr>
            <a:xfrm flipH="false" flipV="false" rot="0">
              <a:off x="0" y="0"/>
              <a:ext cx="491776" cy="530844"/>
            </a:xfrm>
            <a:custGeom>
              <a:avLst/>
              <a:gdLst/>
              <a:ahLst/>
              <a:cxnLst/>
              <a:rect r="r" b="b" t="t" l="l"/>
              <a:pathLst>
                <a:path h="530844" w="491776">
                  <a:moveTo>
                    <a:pt x="0" y="0"/>
                  </a:moveTo>
                  <a:lnTo>
                    <a:pt x="491776" y="0"/>
                  </a:lnTo>
                  <a:lnTo>
                    <a:pt x="491776" y="530844"/>
                  </a:lnTo>
                  <a:lnTo>
                    <a:pt x="0" y="530844"/>
                  </a:lnTo>
                  <a:close/>
                </a:path>
              </a:pathLst>
            </a:custGeom>
            <a:solidFill>
              <a:srgbClr val="1D3055"/>
            </a:solidFill>
          </p:spPr>
        </p:sp>
      </p:grpSp>
      <p:sp>
        <p:nvSpPr>
          <p:cNvPr name="TextBox 24" id="24"/>
          <p:cNvSpPr txBox="true"/>
          <p:nvPr/>
        </p:nvSpPr>
        <p:spPr>
          <a:xfrm rot="0">
            <a:off x="3949326" y="3130434"/>
            <a:ext cx="4213078" cy="4027513"/>
          </a:xfrm>
          <a:prstGeom prst="rect">
            <a:avLst/>
          </a:prstGeom>
        </p:spPr>
        <p:txBody>
          <a:bodyPr anchor="t" rtlCol="false" tIns="0" lIns="0" bIns="0" rIns="0">
            <a:spAutoFit/>
          </a:bodyPr>
          <a:lstStyle/>
          <a:p>
            <a:pPr algn="ctr">
              <a:lnSpc>
                <a:spcPts val="10634"/>
              </a:lnSpc>
            </a:pPr>
            <a:r>
              <a:rPr lang="en-US" b="true" sz="8788">
                <a:solidFill>
                  <a:srgbClr val="FFFFFF"/>
                </a:solidFill>
                <a:latin typeface="Antonio Bold"/>
                <a:ea typeface="Antonio Bold"/>
                <a:cs typeface="Antonio Bold"/>
                <a:sym typeface="Antonio Bold"/>
              </a:rPr>
              <a:t>THÀNH VIÊN NHÓM</a:t>
            </a:r>
          </a:p>
        </p:txBody>
      </p:sp>
      <p:sp>
        <p:nvSpPr>
          <p:cNvPr name="TextBox 25" id="25"/>
          <p:cNvSpPr txBox="true"/>
          <p:nvPr/>
        </p:nvSpPr>
        <p:spPr>
          <a:xfrm rot="0">
            <a:off x="10619934" y="5871439"/>
            <a:ext cx="6389295" cy="408278"/>
          </a:xfrm>
          <a:prstGeom prst="rect">
            <a:avLst/>
          </a:prstGeom>
        </p:spPr>
        <p:txBody>
          <a:bodyPr anchor="t" rtlCol="false" tIns="0" lIns="0" bIns="0" rIns="0">
            <a:spAutoFit/>
          </a:bodyPr>
          <a:lstStyle/>
          <a:p>
            <a:pPr algn="l">
              <a:lnSpc>
                <a:spcPts val="3183"/>
              </a:lnSpc>
            </a:pPr>
            <a:r>
              <a:rPr lang="en-US" sz="2893" b="true">
                <a:solidFill>
                  <a:srgbClr val="252422"/>
                </a:solidFill>
                <a:latin typeface="Inter 1 Bold"/>
                <a:ea typeface="Inter 1 Bold"/>
                <a:cs typeface="Inter 1 Bold"/>
                <a:sym typeface="Inter 1 Bold"/>
              </a:rPr>
              <a:t>NGUYỄN ĐỨC HUY - B22DCCN385</a:t>
            </a:r>
          </a:p>
        </p:txBody>
      </p:sp>
      <p:sp>
        <p:nvSpPr>
          <p:cNvPr name="TextBox 26" id="26"/>
          <p:cNvSpPr txBox="true"/>
          <p:nvPr/>
        </p:nvSpPr>
        <p:spPr>
          <a:xfrm rot="0">
            <a:off x="10688273" y="3963298"/>
            <a:ext cx="6389295" cy="408255"/>
          </a:xfrm>
          <a:prstGeom prst="rect">
            <a:avLst/>
          </a:prstGeom>
        </p:spPr>
        <p:txBody>
          <a:bodyPr anchor="t" rtlCol="false" tIns="0" lIns="0" bIns="0" rIns="0">
            <a:spAutoFit/>
          </a:bodyPr>
          <a:lstStyle/>
          <a:p>
            <a:pPr algn="l">
              <a:lnSpc>
                <a:spcPts val="3183"/>
              </a:lnSpc>
            </a:pPr>
            <a:r>
              <a:rPr lang="en-US" sz="2893" b="true">
                <a:solidFill>
                  <a:srgbClr val="252422"/>
                </a:solidFill>
                <a:latin typeface="Inter 1 Bold"/>
                <a:ea typeface="Inter 1 Bold"/>
                <a:cs typeface="Inter 1 Bold"/>
                <a:sym typeface="Inter 1 Bold"/>
              </a:rPr>
              <a:t>ĐẶNG HỮU NGHĨA - B22DCCN601</a:t>
            </a:r>
          </a:p>
        </p:txBody>
      </p:sp>
      <p:sp>
        <p:nvSpPr>
          <p:cNvPr name="TextBox 27" id="27"/>
          <p:cNvSpPr txBox="true"/>
          <p:nvPr/>
        </p:nvSpPr>
        <p:spPr>
          <a:xfrm rot="0">
            <a:off x="10619355" y="7770666"/>
            <a:ext cx="6389295" cy="408278"/>
          </a:xfrm>
          <a:prstGeom prst="rect">
            <a:avLst/>
          </a:prstGeom>
        </p:spPr>
        <p:txBody>
          <a:bodyPr anchor="t" rtlCol="false" tIns="0" lIns="0" bIns="0" rIns="0">
            <a:spAutoFit/>
          </a:bodyPr>
          <a:lstStyle/>
          <a:p>
            <a:pPr algn="l">
              <a:lnSpc>
                <a:spcPts val="3183"/>
              </a:lnSpc>
            </a:pPr>
            <a:r>
              <a:rPr lang="en-US" sz="2893" b="true">
                <a:solidFill>
                  <a:srgbClr val="252422"/>
                </a:solidFill>
                <a:latin typeface="Inter 1 Bold"/>
                <a:ea typeface="Inter 1 Bold"/>
                <a:cs typeface="Inter 1 Bold"/>
                <a:sym typeface="Inter 1 Bold"/>
              </a:rPr>
              <a:t>KIM DUY HƯNG - B22DCCN409</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24182" y="2119233"/>
            <a:ext cx="12219260" cy="6048534"/>
          </a:xfrm>
          <a:custGeom>
            <a:avLst/>
            <a:gdLst/>
            <a:ahLst/>
            <a:cxnLst/>
            <a:rect r="r" b="b" t="t" l="l"/>
            <a:pathLst>
              <a:path h="6048534" w="12219260">
                <a:moveTo>
                  <a:pt x="0" y="0"/>
                </a:moveTo>
                <a:lnTo>
                  <a:pt x="12219260" y="0"/>
                </a:lnTo>
                <a:lnTo>
                  <a:pt x="12219260" y="6048534"/>
                </a:lnTo>
                <a:lnTo>
                  <a:pt x="0" y="6048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8260" y="800865"/>
            <a:ext cx="5978011" cy="8685270"/>
            <a:chOff x="0" y="0"/>
            <a:chExt cx="7970682" cy="11580360"/>
          </a:xfrm>
        </p:grpSpPr>
        <p:pic>
          <p:nvPicPr>
            <p:cNvPr name="Picture 4" id="4"/>
            <p:cNvPicPr>
              <a:picLocks noChangeAspect="true"/>
            </p:cNvPicPr>
            <p:nvPr/>
          </p:nvPicPr>
          <p:blipFill>
            <a:blip r:embed="rId4">
              <a:alphaModFix amt="84000"/>
            </a:blip>
            <a:srcRect l="30570" t="0" r="30570" b="0"/>
            <a:stretch>
              <a:fillRect/>
            </a:stretch>
          </p:blipFill>
          <p:spPr>
            <a:xfrm flipH="false" flipV="false">
              <a:off x="0" y="0"/>
              <a:ext cx="7970682" cy="11580360"/>
            </a:xfrm>
            <a:prstGeom prst="rect">
              <a:avLst/>
            </a:prstGeom>
          </p:spPr>
        </p:pic>
      </p:grpSp>
      <p:grpSp>
        <p:nvGrpSpPr>
          <p:cNvPr name="Group 5" id="5"/>
          <p:cNvGrpSpPr/>
          <p:nvPr/>
        </p:nvGrpSpPr>
        <p:grpSpPr>
          <a:xfrm rot="0">
            <a:off x="1406329" y="6859038"/>
            <a:ext cx="8180960" cy="2029560"/>
            <a:chOff x="0" y="0"/>
            <a:chExt cx="2009692" cy="498571"/>
          </a:xfrm>
        </p:grpSpPr>
        <p:sp>
          <p:nvSpPr>
            <p:cNvPr name="Freeform 6" id="6"/>
            <p:cNvSpPr/>
            <p:nvPr/>
          </p:nvSpPr>
          <p:spPr>
            <a:xfrm flipH="false" flipV="false" rot="0">
              <a:off x="0" y="0"/>
              <a:ext cx="2009692" cy="498571"/>
            </a:xfrm>
            <a:custGeom>
              <a:avLst/>
              <a:gdLst/>
              <a:ahLst/>
              <a:cxnLst/>
              <a:rect r="r" b="b" t="t" l="l"/>
              <a:pathLst>
                <a:path h="498571" w="2009692">
                  <a:moveTo>
                    <a:pt x="0" y="0"/>
                  </a:moveTo>
                  <a:lnTo>
                    <a:pt x="2009692" y="0"/>
                  </a:lnTo>
                  <a:lnTo>
                    <a:pt x="2009692" y="498571"/>
                  </a:lnTo>
                  <a:lnTo>
                    <a:pt x="0" y="498571"/>
                  </a:lnTo>
                  <a:close/>
                </a:path>
              </a:pathLst>
            </a:custGeom>
            <a:solidFill>
              <a:srgbClr val="FFD116"/>
            </a:solidFill>
          </p:spPr>
        </p:sp>
      </p:grpSp>
      <p:grpSp>
        <p:nvGrpSpPr>
          <p:cNvPr name="Group 7" id="7"/>
          <p:cNvGrpSpPr/>
          <p:nvPr/>
        </p:nvGrpSpPr>
        <p:grpSpPr>
          <a:xfrm rot="0">
            <a:off x="10658235" y="6859038"/>
            <a:ext cx="7201246" cy="2029560"/>
            <a:chOff x="0" y="0"/>
            <a:chExt cx="1769020" cy="498571"/>
          </a:xfrm>
        </p:grpSpPr>
        <p:sp>
          <p:nvSpPr>
            <p:cNvPr name="Freeform 8" id="8"/>
            <p:cNvSpPr/>
            <p:nvPr/>
          </p:nvSpPr>
          <p:spPr>
            <a:xfrm flipH="false" flipV="false" rot="0">
              <a:off x="0" y="0"/>
              <a:ext cx="1769020" cy="498571"/>
            </a:xfrm>
            <a:custGeom>
              <a:avLst/>
              <a:gdLst/>
              <a:ahLst/>
              <a:cxnLst/>
              <a:rect r="r" b="b" t="t" l="l"/>
              <a:pathLst>
                <a:path h="498571" w="1769020">
                  <a:moveTo>
                    <a:pt x="0" y="0"/>
                  </a:moveTo>
                  <a:lnTo>
                    <a:pt x="1769020" y="0"/>
                  </a:lnTo>
                  <a:lnTo>
                    <a:pt x="1769020" y="498571"/>
                  </a:lnTo>
                  <a:lnTo>
                    <a:pt x="0" y="498571"/>
                  </a:lnTo>
                  <a:close/>
                </a:path>
              </a:pathLst>
            </a:custGeom>
            <a:solidFill>
              <a:srgbClr val="001847"/>
            </a:solidFill>
          </p:spPr>
        </p:sp>
      </p:grpSp>
      <p:grpSp>
        <p:nvGrpSpPr>
          <p:cNvPr name="Group 9" id="9"/>
          <p:cNvGrpSpPr/>
          <p:nvPr/>
        </p:nvGrpSpPr>
        <p:grpSpPr>
          <a:xfrm rot="0">
            <a:off x="4117266" y="9060048"/>
            <a:ext cx="11480470" cy="700852"/>
            <a:chOff x="0" y="0"/>
            <a:chExt cx="2362237" cy="144208"/>
          </a:xfrm>
        </p:grpSpPr>
        <p:sp>
          <p:nvSpPr>
            <p:cNvPr name="Freeform 10" id="10"/>
            <p:cNvSpPr/>
            <p:nvPr/>
          </p:nvSpPr>
          <p:spPr>
            <a:xfrm flipH="false" flipV="false" rot="0">
              <a:off x="0" y="0"/>
              <a:ext cx="2362237" cy="144208"/>
            </a:xfrm>
            <a:custGeom>
              <a:avLst/>
              <a:gdLst/>
              <a:ahLst/>
              <a:cxnLst/>
              <a:rect r="r" b="b" t="t" l="l"/>
              <a:pathLst>
                <a:path h="144208" w="2362237">
                  <a:moveTo>
                    <a:pt x="0" y="0"/>
                  </a:moveTo>
                  <a:lnTo>
                    <a:pt x="2362237" y="0"/>
                  </a:lnTo>
                  <a:lnTo>
                    <a:pt x="2362237" y="144208"/>
                  </a:lnTo>
                  <a:lnTo>
                    <a:pt x="0" y="144208"/>
                  </a:lnTo>
                  <a:close/>
                </a:path>
              </a:pathLst>
            </a:custGeom>
            <a:solidFill>
              <a:srgbClr val="DBD5D5"/>
            </a:solidFill>
          </p:spPr>
        </p:sp>
        <p:sp>
          <p:nvSpPr>
            <p:cNvPr name="TextBox 11" id="11"/>
            <p:cNvSpPr txBox="true"/>
            <p:nvPr/>
          </p:nvSpPr>
          <p:spPr>
            <a:xfrm>
              <a:off x="0" y="-38100"/>
              <a:ext cx="2362237" cy="182308"/>
            </a:xfrm>
            <a:prstGeom prst="rect">
              <a:avLst/>
            </a:prstGeom>
          </p:spPr>
          <p:txBody>
            <a:bodyPr anchor="ctr" rtlCol="false" tIns="50800" lIns="50800" bIns="50800" rIns="50800"/>
            <a:lstStyle/>
            <a:p>
              <a:pPr algn="ctr">
                <a:lnSpc>
                  <a:spcPts val="3499"/>
                </a:lnSpc>
              </a:pPr>
              <a:r>
                <a:rPr lang="en-US" b="true" sz="2499">
                  <a:solidFill>
                    <a:srgbClr val="001847"/>
                  </a:solidFill>
                  <a:latin typeface="Inter 1 Bold"/>
                  <a:ea typeface="Inter 1 Bold"/>
                  <a:cs typeface="Inter 1 Bold"/>
                  <a:sym typeface="Inter 1 Bold"/>
                </a:rPr>
                <a:t>SERVER Thực hiện tiếp nhận file , xử lí bằng model tự host hoặc gọi api .</a:t>
              </a:r>
            </a:p>
          </p:txBody>
        </p:sp>
      </p:grpSp>
      <p:sp>
        <p:nvSpPr>
          <p:cNvPr name="TextBox 12" id="12"/>
          <p:cNvSpPr txBox="true"/>
          <p:nvPr/>
        </p:nvSpPr>
        <p:spPr>
          <a:xfrm rot="0">
            <a:off x="7524277" y="3582612"/>
            <a:ext cx="5444405" cy="2076275"/>
          </a:xfrm>
          <a:prstGeom prst="rect">
            <a:avLst/>
          </a:prstGeom>
        </p:spPr>
        <p:txBody>
          <a:bodyPr anchor="t" rtlCol="false" tIns="0" lIns="0" bIns="0" rIns="0">
            <a:spAutoFit/>
          </a:bodyPr>
          <a:lstStyle/>
          <a:p>
            <a:pPr algn="l">
              <a:lnSpc>
                <a:spcPts val="4131"/>
              </a:lnSpc>
            </a:pPr>
            <a:r>
              <a:rPr lang="en-US" sz="2754" b="true">
                <a:solidFill>
                  <a:srgbClr val="000000"/>
                </a:solidFill>
                <a:latin typeface="Inter 1 Bold"/>
                <a:ea typeface="Inter 1 Bold"/>
                <a:cs typeface="Inter 1 Bold"/>
                <a:sym typeface="Inter 1 Bold"/>
              </a:rPr>
              <a:t>Yêu cầu  :</a:t>
            </a:r>
          </a:p>
          <a:p>
            <a:pPr algn="l" marL="1189430" indent="-396477" lvl="2">
              <a:lnSpc>
                <a:spcPts val="4131"/>
              </a:lnSpc>
              <a:buFont typeface="Arial"/>
              <a:buChar char="⚬"/>
            </a:pPr>
            <a:r>
              <a:rPr lang="en-US" sz="2754">
                <a:solidFill>
                  <a:srgbClr val="000000"/>
                </a:solidFill>
                <a:latin typeface="Inter 1"/>
                <a:ea typeface="Inter 1"/>
                <a:cs typeface="Inter 1"/>
                <a:sym typeface="Inter 1"/>
              </a:rPr>
              <a:t>Tốc độ xử lí nhanh </a:t>
            </a:r>
          </a:p>
          <a:p>
            <a:pPr algn="l" marL="1189430" indent="-396477" lvl="2">
              <a:lnSpc>
                <a:spcPts val="4131"/>
              </a:lnSpc>
              <a:buFont typeface="Arial"/>
              <a:buChar char="⚬"/>
            </a:pPr>
            <a:r>
              <a:rPr lang="en-US" sz="2754">
                <a:solidFill>
                  <a:srgbClr val="000000"/>
                </a:solidFill>
                <a:latin typeface="Inter 1"/>
                <a:ea typeface="Inter 1"/>
                <a:cs typeface="Inter 1"/>
                <a:sym typeface="Inter 1"/>
              </a:rPr>
              <a:t>Chính xác cao </a:t>
            </a:r>
          </a:p>
          <a:p>
            <a:pPr algn="l" marL="1189430" indent="-396477" lvl="2">
              <a:lnSpc>
                <a:spcPts val="4131"/>
              </a:lnSpc>
              <a:buFont typeface="Arial"/>
              <a:buChar char="⚬"/>
            </a:pPr>
            <a:r>
              <a:rPr lang="en-US" sz="2754">
                <a:solidFill>
                  <a:srgbClr val="000000"/>
                </a:solidFill>
                <a:latin typeface="Inter 1"/>
                <a:ea typeface="Inter 1"/>
                <a:cs typeface="Inter 1"/>
                <a:sym typeface="Inter 1"/>
              </a:rPr>
              <a:t>Hoạt động ổn định </a:t>
            </a:r>
          </a:p>
        </p:txBody>
      </p:sp>
      <p:sp>
        <p:nvSpPr>
          <p:cNvPr name="TextBox 13" id="13"/>
          <p:cNvSpPr txBox="true"/>
          <p:nvPr/>
        </p:nvSpPr>
        <p:spPr>
          <a:xfrm rot="0">
            <a:off x="1539927" y="6752055"/>
            <a:ext cx="648218" cy="1144143"/>
          </a:xfrm>
          <a:prstGeom prst="rect">
            <a:avLst/>
          </a:prstGeom>
        </p:spPr>
        <p:txBody>
          <a:bodyPr anchor="t" rtlCol="false" tIns="0" lIns="0" bIns="0" rIns="0">
            <a:spAutoFit/>
          </a:bodyPr>
          <a:lstStyle/>
          <a:p>
            <a:pPr algn="ctr">
              <a:lnSpc>
                <a:spcPts val="9387"/>
              </a:lnSpc>
            </a:pPr>
            <a:r>
              <a:rPr lang="en-US" b="true" sz="6705">
                <a:solidFill>
                  <a:srgbClr val="001847"/>
                </a:solidFill>
                <a:latin typeface="Inter 1 Bold"/>
                <a:ea typeface="Inter 1 Bold"/>
                <a:cs typeface="Inter 1 Bold"/>
                <a:sym typeface="Inter 1 Bold"/>
              </a:rPr>
              <a:t>A</a:t>
            </a:r>
          </a:p>
        </p:txBody>
      </p:sp>
      <p:sp>
        <p:nvSpPr>
          <p:cNvPr name="TextBox 14" id="14"/>
          <p:cNvSpPr txBox="true"/>
          <p:nvPr/>
        </p:nvSpPr>
        <p:spPr>
          <a:xfrm rot="0">
            <a:off x="10658235" y="6752055"/>
            <a:ext cx="776698" cy="1141262"/>
          </a:xfrm>
          <a:prstGeom prst="rect">
            <a:avLst/>
          </a:prstGeom>
        </p:spPr>
        <p:txBody>
          <a:bodyPr anchor="t" rtlCol="false" tIns="0" lIns="0" bIns="0" rIns="0">
            <a:spAutoFit/>
          </a:bodyPr>
          <a:lstStyle/>
          <a:p>
            <a:pPr algn="ctr">
              <a:lnSpc>
                <a:spcPts val="9387"/>
              </a:lnSpc>
            </a:pPr>
            <a:r>
              <a:rPr lang="en-US" b="true" sz="6705">
                <a:solidFill>
                  <a:srgbClr val="F6FBFE"/>
                </a:solidFill>
                <a:latin typeface="Open Sans Bold"/>
                <a:ea typeface="Open Sans Bold"/>
                <a:cs typeface="Open Sans Bold"/>
                <a:sym typeface="Open Sans Bold"/>
              </a:rPr>
              <a:t>B</a:t>
            </a:r>
          </a:p>
        </p:txBody>
      </p:sp>
      <p:sp>
        <p:nvSpPr>
          <p:cNvPr name="TextBox 15" id="15"/>
          <p:cNvSpPr txBox="true"/>
          <p:nvPr/>
        </p:nvSpPr>
        <p:spPr>
          <a:xfrm rot="0">
            <a:off x="2342028" y="6985674"/>
            <a:ext cx="7245261" cy="1773421"/>
          </a:xfrm>
          <a:prstGeom prst="rect">
            <a:avLst/>
          </a:prstGeom>
        </p:spPr>
        <p:txBody>
          <a:bodyPr anchor="t" rtlCol="false" tIns="0" lIns="0" bIns="0" rIns="0">
            <a:spAutoFit/>
          </a:bodyPr>
          <a:lstStyle/>
          <a:p>
            <a:pPr algn="l">
              <a:lnSpc>
                <a:spcPts val="3577"/>
              </a:lnSpc>
            </a:pPr>
            <a:r>
              <a:rPr lang="en-US" sz="2555">
                <a:solidFill>
                  <a:srgbClr val="1D3055"/>
                </a:solidFill>
                <a:latin typeface="Inter 1"/>
                <a:ea typeface="Inter 1"/>
                <a:cs typeface="Inter 1"/>
                <a:sym typeface="Inter 1"/>
              </a:rPr>
              <a:t>Thực hiện ghi âm lời nói của ngươi dùng , khi kết thúc sẽ gửi lên server xử lí </a:t>
            </a:r>
          </a:p>
          <a:p>
            <a:pPr algn="l">
              <a:lnSpc>
                <a:spcPts val="3577"/>
              </a:lnSpc>
            </a:pPr>
            <a:r>
              <a:rPr lang="en-US" sz="2555">
                <a:solidFill>
                  <a:srgbClr val="1D3055"/>
                </a:solidFill>
                <a:latin typeface="Inter 1"/>
                <a:ea typeface="Inter 1"/>
                <a:cs typeface="Inter 1"/>
                <a:sym typeface="Inter 1"/>
              </a:rPr>
              <a:t> ==&gt; Yếu điểm : Độ delay cao , thiếu linh hoạt và tốn bộ nhớ của thiết bị IOT</a:t>
            </a:r>
          </a:p>
        </p:txBody>
      </p:sp>
      <p:sp>
        <p:nvSpPr>
          <p:cNvPr name="TextBox 16" id="16"/>
          <p:cNvSpPr txBox="true"/>
          <p:nvPr/>
        </p:nvSpPr>
        <p:spPr>
          <a:xfrm rot="0">
            <a:off x="11434933" y="6985674"/>
            <a:ext cx="6644411" cy="1773421"/>
          </a:xfrm>
          <a:prstGeom prst="rect">
            <a:avLst/>
          </a:prstGeom>
        </p:spPr>
        <p:txBody>
          <a:bodyPr anchor="t" rtlCol="false" tIns="0" lIns="0" bIns="0" rIns="0">
            <a:spAutoFit/>
          </a:bodyPr>
          <a:lstStyle/>
          <a:p>
            <a:pPr algn="l">
              <a:lnSpc>
                <a:spcPts val="3577"/>
              </a:lnSpc>
            </a:pPr>
            <a:r>
              <a:rPr lang="en-US" sz="2555">
                <a:solidFill>
                  <a:srgbClr val="F6FBFE"/>
                </a:solidFill>
                <a:latin typeface="Open Sans"/>
                <a:ea typeface="Open Sans"/>
                <a:cs typeface="Open Sans"/>
                <a:sym typeface="Open Sans"/>
              </a:rPr>
              <a:t>Thực hiện kết nói websocket và gửi các gói tin nhỏ lên server để server xử lý luôn </a:t>
            </a:r>
          </a:p>
          <a:p>
            <a:pPr algn="l">
              <a:lnSpc>
                <a:spcPts val="3577"/>
              </a:lnSpc>
            </a:pPr>
            <a:r>
              <a:rPr lang="en-US" sz="2555">
                <a:solidFill>
                  <a:srgbClr val="F6FBFE"/>
                </a:solidFill>
                <a:latin typeface="Open Sans"/>
                <a:ea typeface="Open Sans"/>
                <a:cs typeface="Open Sans"/>
                <a:sym typeface="Open Sans"/>
              </a:rPr>
              <a:t> ==&gt; Giải quyết việc tốn bộ nhớ , giảm độ delay , phức tạp khâu cài đặt</a:t>
            </a:r>
          </a:p>
        </p:txBody>
      </p:sp>
      <p:sp>
        <p:nvSpPr>
          <p:cNvPr name="TextBox 17" id="17"/>
          <p:cNvSpPr txBox="true"/>
          <p:nvPr/>
        </p:nvSpPr>
        <p:spPr>
          <a:xfrm rot="0">
            <a:off x="7524277" y="740954"/>
            <a:ext cx="9717060" cy="621363"/>
          </a:xfrm>
          <a:prstGeom prst="rect">
            <a:avLst/>
          </a:prstGeom>
        </p:spPr>
        <p:txBody>
          <a:bodyPr anchor="t" rtlCol="false" tIns="0" lIns="0" bIns="0" rIns="0">
            <a:spAutoFit/>
          </a:bodyPr>
          <a:lstStyle/>
          <a:p>
            <a:pPr algn="l">
              <a:lnSpc>
                <a:spcPts val="4502"/>
              </a:lnSpc>
            </a:pPr>
            <a:r>
              <a:rPr lang="en-US" sz="4328" spc="-116">
                <a:solidFill>
                  <a:srgbClr val="001847"/>
                </a:solidFill>
                <a:latin typeface="SVN-Neutraface 2"/>
                <a:ea typeface="SVN-Neutraface 2"/>
                <a:cs typeface="SVN-Neutraface 2"/>
                <a:sym typeface="SVN-Neutraface 2"/>
              </a:rPr>
              <a:t>3. PHẦN MỀM VÀ LUỒNG XỬ LÝ </a:t>
            </a:r>
          </a:p>
        </p:txBody>
      </p:sp>
      <p:sp>
        <p:nvSpPr>
          <p:cNvPr name="TextBox 18" id="18"/>
          <p:cNvSpPr txBox="true"/>
          <p:nvPr/>
        </p:nvSpPr>
        <p:spPr>
          <a:xfrm rot="0">
            <a:off x="7524277" y="1588679"/>
            <a:ext cx="9717060" cy="535003"/>
          </a:xfrm>
          <a:prstGeom prst="rect">
            <a:avLst/>
          </a:prstGeom>
        </p:spPr>
        <p:txBody>
          <a:bodyPr anchor="t" rtlCol="false" tIns="0" lIns="0" bIns="0" rIns="0">
            <a:spAutoFit/>
          </a:bodyPr>
          <a:lstStyle/>
          <a:p>
            <a:pPr algn="l">
              <a:lnSpc>
                <a:spcPts val="3982"/>
              </a:lnSpc>
            </a:pPr>
            <a:r>
              <a:rPr lang="en-US" sz="3828" spc="-103">
                <a:solidFill>
                  <a:srgbClr val="FF9900"/>
                </a:solidFill>
                <a:latin typeface="SVN-Neutraface 2"/>
                <a:ea typeface="SVN-Neutraface 2"/>
                <a:cs typeface="SVN-Neutraface 2"/>
                <a:sym typeface="SVN-Neutraface 2"/>
              </a:rPr>
              <a:t>3.2 HỆ THỐNG SPEECH-TO-TEXT STT</a:t>
            </a:r>
          </a:p>
        </p:txBody>
      </p:sp>
      <p:sp>
        <p:nvSpPr>
          <p:cNvPr name="TextBox 19" id="19"/>
          <p:cNvSpPr txBox="true"/>
          <p:nvPr/>
        </p:nvSpPr>
        <p:spPr>
          <a:xfrm rot="0">
            <a:off x="7556183" y="2483229"/>
            <a:ext cx="10583074" cy="1017271"/>
          </a:xfrm>
          <a:prstGeom prst="rect">
            <a:avLst/>
          </a:prstGeom>
        </p:spPr>
        <p:txBody>
          <a:bodyPr anchor="t" rtlCol="false" tIns="0" lIns="0" bIns="0" rIns="0">
            <a:spAutoFit/>
          </a:bodyPr>
          <a:lstStyle/>
          <a:p>
            <a:pPr algn="l">
              <a:lnSpc>
                <a:spcPts val="4199"/>
              </a:lnSpc>
            </a:pPr>
            <a:r>
              <a:rPr lang="en-US" sz="2799">
                <a:solidFill>
                  <a:srgbClr val="000000"/>
                </a:solidFill>
                <a:latin typeface="Inter 1"/>
                <a:ea typeface="Inter 1"/>
                <a:cs typeface="Inter 1"/>
                <a:sym typeface="Inter 1"/>
              </a:rPr>
              <a:t>Là một hệ thống cho phép chuyển giọng nói thành văn bản tương ứng, giúp thiết bị nghe được người nghe nói gì. </a:t>
            </a:r>
          </a:p>
        </p:txBody>
      </p:sp>
      <p:sp>
        <p:nvSpPr>
          <p:cNvPr name="TextBox 20" id="20"/>
          <p:cNvSpPr txBox="true"/>
          <p:nvPr/>
        </p:nvSpPr>
        <p:spPr>
          <a:xfrm rot="0">
            <a:off x="7556183" y="5963775"/>
            <a:ext cx="5444405" cy="504650"/>
          </a:xfrm>
          <a:prstGeom prst="rect">
            <a:avLst/>
          </a:prstGeom>
        </p:spPr>
        <p:txBody>
          <a:bodyPr anchor="t" rtlCol="false" tIns="0" lIns="0" bIns="0" rIns="0">
            <a:spAutoFit/>
          </a:bodyPr>
          <a:lstStyle/>
          <a:p>
            <a:pPr algn="l">
              <a:lnSpc>
                <a:spcPts val="4131"/>
              </a:lnSpc>
            </a:pPr>
            <a:r>
              <a:rPr lang="en-US" sz="2754" b="true">
                <a:solidFill>
                  <a:srgbClr val="000000"/>
                </a:solidFill>
                <a:latin typeface="Inter 1 Bold"/>
                <a:ea typeface="Inter 1 Bold"/>
                <a:cs typeface="Inter 1 Bold"/>
                <a:sym typeface="Inter 1 Bold"/>
              </a:rPr>
              <a:t>Giải pháp: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1847"/>
        </a:solidFill>
      </p:bgPr>
    </p:bg>
    <p:spTree>
      <p:nvGrpSpPr>
        <p:cNvPr id="1" name=""/>
        <p:cNvGrpSpPr/>
        <p:nvPr/>
      </p:nvGrpSpPr>
      <p:grpSpPr>
        <a:xfrm>
          <a:off x="0" y="0"/>
          <a:ext cx="0" cy="0"/>
          <a:chOff x="0" y="0"/>
          <a:chExt cx="0" cy="0"/>
        </a:xfrm>
      </p:grpSpPr>
      <p:grpSp>
        <p:nvGrpSpPr>
          <p:cNvPr name="Group 2" id="2"/>
          <p:cNvGrpSpPr/>
          <p:nvPr/>
        </p:nvGrpSpPr>
        <p:grpSpPr>
          <a:xfrm rot="0">
            <a:off x="0" y="-578922"/>
            <a:ext cx="18288000" cy="8720097"/>
            <a:chOff x="0" y="0"/>
            <a:chExt cx="24384000" cy="11626796"/>
          </a:xfrm>
        </p:grpSpPr>
        <p:pic>
          <p:nvPicPr>
            <p:cNvPr name="Picture 3" id="3"/>
            <p:cNvPicPr>
              <a:picLocks noChangeAspect="true"/>
            </p:cNvPicPr>
            <p:nvPr/>
          </p:nvPicPr>
          <p:blipFill>
            <a:blip r:embed="rId2"/>
            <a:srcRect l="1654" t="1906" r="1654" b="0"/>
            <a:stretch>
              <a:fillRect/>
            </a:stretch>
          </p:blipFill>
          <p:spPr>
            <a:xfrm flipH="false" flipV="false">
              <a:off x="0" y="0"/>
              <a:ext cx="24384000" cy="11626796"/>
            </a:xfrm>
            <a:prstGeom prst="rect">
              <a:avLst/>
            </a:prstGeom>
          </p:spPr>
        </p:pic>
      </p:grpSp>
      <p:grpSp>
        <p:nvGrpSpPr>
          <p:cNvPr name="Group 4" id="4"/>
          <p:cNvGrpSpPr/>
          <p:nvPr/>
        </p:nvGrpSpPr>
        <p:grpSpPr>
          <a:xfrm rot="0">
            <a:off x="16788155" y="698051"/>
            <a:ext cx="330649" cy="33064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6" id="6"/>
          <p:cNvGrpSpPr/>
          <p:nvPr/>
        </p:nvGrpSpPr>
        <p:grpSpPr>
          <a:xfrm rot="0">
            <a:off x="17261679" y="698051"/>
            <a:ext cx="330649" cy="33064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8" id="8"/>
          <p:cNvGrpSpPr/>
          <p:nvPr/>
        </p:nvGrpSpPr>
        <p:grpSpPr>
          <a:xfrm rot="0">
            <a:off x="16316213" y="698051"/>
            <a:ext cx="330649" cy="33064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sp>
        <p:nvSpPr>
          <p:cNvPr name="Freeform 10" id="10"/>
          <p:cNvSpPr/>
          <p:nvPr/>
        </p:nvSpPr>
        <p:spPr>
          <a:xfrm flipH="false" flipV="false" rot="-5400000">
            <a:off x="8704129" y="-1800659"/>
            <a:ext cx="1300268" cy="19028724"/>
          </a:xfrm>
          <a:custGeom>
            <a:avLst/>
            <a:gdLst/>
            <a:ahLst/>
            <a:cxnLst/>
            <a:rect r="r" b="b" t="t" l="l"/>
            <a:pathLst>
              <a:path h="19028724" w="1300268">
                <a:moveTo>
                  <a:pt x="0" y="0"/>
                </a:moveTo>
                <a:lnTo>
                  <a:pt x="1300269" y="0"/>
                </a:lnTo>
                <a:lnTo>
                  <a:pt x="1300269" y="19028724"/>
                </a:lnTo>
                <a:lnTo>
                  <a:pt x="0" y="19028724"/>
                </a:lnTo>
                <a:lnTo>
                  <a:pt x="0" y="0"/>
                </a:lnTo>
                <a:close/>
              </a:path>
            </a:pathLst>
          </a:custGeom>
          <a:blipFill>
            <a:blip r:embed="rId3"/>
            <a:stretch>
              <a:fillRect l="-97844" t="0" r="-78381" b="0"/>
            </a:stretch>
          </a:blipFill>
        </p:spPr>
      </p:sp>
      <p:sp>
        <p:nvSpPr>
          <p:cNvPr name="TextBox 11" id="11"/>
          <p:cNvSpPr txBox="true"/>
          <p:nvPr/>
        </p:nvSpPr>
        <p:spPr>
          <a:xfrm rot="0">
            <a:off x="4088299" y="8582912"/>
            <a:ext cx="9717060" cy="621363"/>
          </a:xfrm>
          <a:prstGeom prst="rect">
            <a:avLst/>
          </a:prstGeom>
        </p:spPr>
        <p:txBody>
          <a:bodyPr anchor="t" rtlCol="false" tIns="0" lIns="0" bIns="0" rIns="0">
            <a:spAutoFit/>
          </a:bodyPr>
          <a:lstStyle/>
          <a:p>
            <a:pPr algn="ctr">
              <a:lnSpc>
                <a:spcPts val="4502"/>
              </a:lnSpc>
            </a:pPr>
            <a:r>
              <a:rPr lang="en-US" sz="4328" spc="-116">
                <a:solidFill>
                  <a:srgbClr val="F9FAFD"/>
                </a:solidFill>
                <a:latin typeface="SVN-Neutraface 2"/>
                <a:ea typeface="SVN-Neutraface 2"/>
                <a:cs typeface="SVN-Neutraface 2"/>
                <a:sym typeface="SVN-Neutraface 2"/>
              </a:rPr>
              <a:t>3. PHẦN MỀM VÀ LUỒNG XỬ LÝ </a:t>
            </a:r>
          </a:p>
        </p:txBody>
      </p:sp>
      <p:sp>
        <p:nvSpPr>
          <p:cNvPr name="TextBox 12" id="12"/>
          <p:cNvSpPr txBox="true"/>
          <p:nvPr/>
        </p:nvSpPr>
        <p:spPr>
          <a:xfrm rot="0">
            <a:off x="4088299" y="9430637"/>
            <a:ext cx="9717060" cy="535003"/>
          </a:xfrm>
          <a:prstGeom prst="rect">
            <a:avLst/>
          </a:prstGeom>
        </p:spPr>
        <p:txBody>
          <a:bodyPr anchor="t" rtlCol="false" tIns="0" lIns="0" bIns="0" rIns="0">
            <a:spAutoFit/>
          </a:bodyPr>
          <a:lstStyle/>
          <a:p>
            <a:pPr algn="ctr">
              <a:lnSpc>
                <a:spcPts val="3982"/>
              </a:lnSpc>
            </a:pPr>
            <a:r>
              <a:rPr lang="en-US" sz="3828" spc="-103">
                <a:solidFill>
                  <a:srgbClr val="FDCF2E"/>
                </a:solidFill>
                <a:latin typeface="SVN-Neutraface 2"/>
                <a:ea typeface="SVN-Neutraface 2"/>
                <a:cs typeface="SVN-Neutraface 2"/>
                <a:sym typeface="SVN-Neutraface 2"/>
              </a:rPr>
              <a:t>3.2 HỆ THỐNG STT</a:t>
            </a:r>
          </a:p>
        </p:txBody>
      </p:sp>
      <p:sp>
        <p:nvSpPr>
          <p:cNvPr name="TextBox 13" id="13"/>
          <p:cNvSpPr txBox="true"/>
          <p:nvPr/>
        </p:nvSpPr>
        <p:spPr>
          <a:xfrm rot="0">
            <a:off x="1684847" y="7297819"/>
            <a:ext cx="15574453" cy="542419"/>
          </a:xfrm>
          <a:prstGeom prst="rect">
            <a:avLst/>
          </a:prstGeom>
        </p:spPr>
        <p:txBody>
          <a:bodyPr anchor="t" rtlCol="false" tIns="0" lIns="0" bIns="0" rIns="0">
            <a:spAutoFit/>
          </a:bodyPr>
          <a:lstStyle/>
          <a:p>
            <a:pPr algn="ctr">
              <a:lnSpc>
                <a:spcPts val="4519"/>
              </a:lnSpc>
            </a:pPr>
            <a:r>
              <a:rPr lang="en-US" sz="3013">
                <a:solidFill>
                  <a:srgbClr val="000000"/>
                </a:solidFill>
                <a:latin typeface="Inter 1"/>
                <a:ea typeface="Inter 1"/>
                <a:cs typeface="Inter 1"/>
                <a:sym typeface="Inter 1"/>
              </a:rPr>
              <a:t>Phương án B : sử dụng websocket , ở phía server sẽ dùng API thay vì local model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8187418" y="4069371"/>
            <a:ext cx="9640304" cy="1483622"/>
            <a:chOff x="0" y="0"/>
            <a:chExt cx="3107015" cy="478163"/>
          </a:xfrm>
        </p:grpSpPr>
        <p:sp>
          <p:nvSpPr>
            <p:cNvPr name="Freeform 4" id="4"/>
            <p:cNvSpPr/>
            <p:nvPr/>
          </p:nvSpPr>
          <p:spPr>
            <a:xfrm flipH="false" flipV="false" rot="0">
              <a:off x="0" y="0"/>
              <a:ext cx="3107015" cy="478163"/>
            </a:xfrm>
            <a:custGeom>
              <a:avLst/>
              <a:gdLst/>
              <a:ahLst/>
              <a:cxnLst/>
              <a:rect r="r" b="b" t="t" l="l"/>
              <a:pathLst>
                <a:path h="478163" w="3107015">
                  <a:moveTo>
                    <a:pt x="2903815" y="0"/>
                  </a:moveTo>
                  <a:cubicBezTo>
                    <a:pt x="3016039" y="0"/>
                    <a:pt x="3107015" y="107040"/>
                    <a:pt x="3107015" y="239081"/>
                  </a:cubicBezTo>
                  <a:cubicBezTo>
                    <a:pt x="3107015" y="371122"/>
                    <a:pt x="3016039" y="478163"/>
                    <a:pt x="2903815" y="478163"/>
                  </a:cubicBezTo>
                  <a:lnTo>
                    <a:pt x="203200" y="478163"/>
                  </a:lnTo>
                  <a:cubicBezTo>
                    <a:pt x="90976" y="478163"/>
                    <a:pt x="0" y="371122"/>
                    <a:pt x="0" y="239081"/>
                  </a:cubicBezTo>
                  <a:cubicBezTo>
                    <a:pt x="0" y="107040"/>
                    <a:pt x="90976" y="0"/>
                    <a:pt x="203200" y="0"/>
                  </a:cubicBezTo>
                  <a:close/>
                </a:path>
              </a:pathLst>
            </a:custGeom>
            <a:solidFill>
              <a:srgbClr val="1D3055"/>
            </a:solidFill>
            <a:ln cap="sq">
              <a:noFill/>
              <a:prstDash val="solid"/>
              <a:miter/>
            </a:ln>
          </p:spPr>
        </p:sp>
        <p:sp>
          <p:nvSpPr>
            <p:cNvPr name="TextBox 5" id="5"/>
            <p:cNvSpPr txBox="true"/>
            <p:nvPr/>
          </p:nvSpPr>
          <p:spPr>
            <a:xfrm>
              <a:off x="0" y="-38100"/>
              <a:ext cx="3107015" cy="516263"/>
            </a:xfrm>
            <a:prstGeom prst="rect">
              <a:avLst/>
            </a:prstGeom>
          </p:spPr>
          <p:txBody>
            <a:bodyPr anchor="ctr" rtlCol="false" tIns="50800" lIns="50800" bIns="50800" rIns="50800"/>
            <a:lstStyle/>
            <a:p>
              <a:pPr algn="ctr" marL="0" indent="0" lvl="0">
                <a:lnSpc>
                  <a:spcPts val="2514"/>
                </a:lnSpc>
                <a:spcBef>
                  <a:spcPct val="0"/>
                </a:spcBef>
              </a:pPr>
            </a:p>
          </p:txBody>
        </p:sp>
      </p:grpSp>
      <p:grpSp>
        <p:nvGrpSpPr>
          <p:cNvPr name="Group 6" id="6"/>
          <p:cNvGrpSpPr/>
          <p:nvPr/>
        </p:nvGrpSpPr>
        <p:grpSpPr>
          <a:xfrm rot="-10800000">
            <a:off x="8187418" y="5702705"/>
            <a:ext cx="9640304" cy="1505888"/>
            <a:chOff x="0" y="0"/>
            <a:chExt cx="3107015" cy="485339"/>
          </a:xfrm>
        </p:grpSpPr>
        <p:sp>
          <p:nvSpPr>
            <p:cNvPr name="Freeform 7" id="7"/>
            <p:cNvSpPr/>
            <p:nvPr/>
          </p:nvSpPr>
          <p:spPr>
            <a:xfrm flipH="false" flipV="false" rot="0">
              <a:off x="0" y="0"/>
              <a:ext cx="3107015" cy="485339"/>
            </a:xfrm>
            <a:custGeom>
              <a:avLst/>
              <a:gdLst/>
              <a:ahLst/>
              <a:cxnLst/>
              <a:rect r="r" b="b" t="t" l="l"/>
              <a:pathLst>
                <a:path h="485339" w="3107015">
                  <a:moveTo>
                    <a:pt x="2903815" y="0"/>
                  </a:moveTo>
                  <a:cubicBezTo>
                    <a:pt x="3016039" y="0"/>
                    <a:pt x="3107015" y="108647"/>
                    <a:pt x="3107015" y="242670"/>
                  </a:cubicBezTo>
                  <a:cubicBezTo>
                    <a:pt x="3107015" y="376692"/>
                    <a:pt x="3016039" y="485339"/>
                    <a:pt x="2903815" y="485339"/>
                  </a:cubicBezTo>
                  <a:lnTo>
                    <a:pt x="203200" y="485339"/>
                  </a:lnTo>
                  <a:cubicBezTo>
                    <a:pt x="90976" y="485339"/>
                    <a:pt x="0" y="376692"/>
                    <a:pt x="0" y="242670"/>
                  </a:cubicBezTo>
                  <a:cubicBezTo>
                    <a:pt x="0" y="108647"/>
                    <a:pt x="90976" y="0"/>
                    <a:pt x="203200" y="0"/>
                  </a:cubicBezTo>
                  <a:close/>
                </a:path>
              </a:pathLst>
            </a:custGeom>
            <a:solidFill>
              <a:srgbClr val="1D3055"/>
            </a:solidFill>
            <a:ln cap="sq">
              <a:noFill/>
              <a:prstDash val="solid"/>
              <a:miter/>
            </a:ln>
          </p:spPr>
        </p:sp>
        <p:sp>
          <p:nvSpPr>
            <p:cNvPr name="TextBox 8" id="8"/>
            <p:cNvSpPr txBox="true"/>
            <p:nvPr/>
          </p:nvSpPr>
          <p:spPr>
            <a:xfrm>
              <a:off x="0" y="-38100"/>
              <a:ext cx="3107015" cy="523439"/>
            </a:xfrm>
            <a:prstGeom prst="rect">
              <a:avLst/>
            </a:prstGeom>
          </p:spPr>
          <p:txBody>
            <a:bodyPr anchor="ctr" rtlCol="false" tIns="50800" lIns="50800" bIns="50800" rIns="50800"/>
            <a:lstStyle/>
            <a:p>
              <a:pPr algn="ctr" marL="0" indent="0" lvl="0">
                <a:lnSpc>
                  <a:spcPts val="2514"/>
                </a:lnSpc>
                <a:spcBef>
                  <a:spcPct val="0"/>
                </a:spcBef>
              </a:pPr>
            </a:p>
          </p:txBody>
        </p:sp>
      </p:grpSp>
      <p:sp>
        <p:nvSpPr>
          <p:cNvPr name="Freeform 9" id="9"/>
          <p:cNvSpPr/>
          <p:nvPr/>
        </p:nvSpPr>
        <p:spPr>
          <a:xfrm flipH="false" flipV="false" rot="0">
            <a:off x="1224863" y="1143655"/>
            <a:ext cx="335159" cy="296616"/>
          </a:xfrm>
          <a:custGeom>
            <a:avLst/>
            <a:gdLst/>
            <a:ahLst/>
            <a:cxnLst/>
            <a:rect r="r" b="b" t="t" l="l"/>
            <a:pathLst>
              <a:path h="296616" w="335159">
                <a:moveTo>
                  <a:pt x="0" y="0"/>
                </a:moveTo>
                <a:lnTo>
                  <a:pt x="335159" y="0"/>
                </a:lnTo>
                <a:lnTo>
                  <a:pt x="335159" y="296616"/>
                </a:lnTo>
                <a:lnTo>
                  <a:pt x="0" y="296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0" id="10"/>
          <p:cNvGrpSpPr/>
          <p:nvPr/>
        </p:nvGrpSpPr>
        <p:grpSpPr>
          <a:xfrm rot="5400000">
            <a:off x="14965770" y="-968061"/>
            <a:ext cx="5071988" cy="1244755"/>
            <a:chOff x="0" y="0"/>
            <a:chExt cx="1335832" cy="327837"/>
          </a:xfrm>
        </p:grpSpPr>
        <p:sp>
          <p:nvSpPr>
            <p:cNvPr name="Freeform 11" id="11"/>
            <p:cNvSpPr/>
            <p:nvPr/>
          </p:nvSpPr>
          <p:spPr>
            <a:xfrm flipH="false" flipV="false" rot="0">
              <a:off x="0" y="0"/>
              <a:ext cx="1335832" cy="327837"/>
            </a:xfrm>
            <a:custGeom>
              <a:avLst/>
              <a:gdLst/>
              <a:ahLst/>
              <a:cxnLst/>
              <a:rect r="r" b="b" t="t" l="l"/>
              <a:pathLst>
                <a:path h="327837" w="1335832">
                  <a:moveTo>
                    <a:pt x="152641" y="0"/>
                  </a:moveTo>
                  <a:lnTo>
                    <a:pt x="1183191" y="0"/>
                  </a:lnTo>
                  <a:cubicBezTo>
                    <a:pt x="1223674" y="0"/>
                    <a:pt x="1262499" y="16082"/>
                    <a:pt x="1291125" y="44707"/>
                  </a:cubicBezTo>
                  <a:cubicBezTo>
                    <a:pt x="1319750" y="73333"/>
                    <a:pt x="1335832" y="112158"/>
                    <a:pt x="1335832" y="152641"/>
                  </a:cubicBezTo>
                  <a:lnTo>
                    <a:pt x="1335832" y="175196"/>
                  </a:lnTo>
                  <a:cubicBezTo>
                    <a:pt x="1335832" y="215679"/>
                    <a:pt x="1319750" y="254504"/>
                    <a:pt x="1291125" y="283129"/>
                  </a:cubicBezTo>
                  <a:cubicBezTo>
                    <a:pt x="1262499" y="311755"/>
                    <a:pt x="1223674" y="327837"/>
                    <a:pt x="1183191" y="327837"/>
                  </a:cubicBezTo>
                  <a:lnTo>
                    <a:pt x="152641" y="327837"/>
                  </a:lnTo>
                  <a:cubicBezTo>
                    <a:pt x="112158" y="327837"/>
                    <a:pt x="73333" y="311755"/>
                    <a:pt x="44707" y="283129"/>
                  </a:cubicBezTo>
                  <a:cubicBezTo>
                    <a:pt x="16082" y="254504"/>
                    <a:pt x="0" y="215679"/>
                    <a:pt x="0" y="175196"/>
                  </a:cubicBezTo>
                  <a:lnTo>
                    <a:pt x="0" y="152641"/>
                  </a:lnTo>
                  <a:cubicBezTo>
                    <a:pt x="0" y="112158"/>
                    <a:pt x="16082" y="73333"/>
                    <a:pt x="44707" y="44707"/>
                  </a:cubicBezTo>
                  <a:cubicBezTo>
                    <a:pt x="73333" y="16082"/>
                    <a:pt x="112158" y="0"/>
                    <a:pt x="152641" y="0"/>
                  </a:cubicBezTo>
                  <a:close/>
                </a:path>
              </a:pathLst>
            </a:custGeom>
            <a:solidFill>
              <a:srgbClr val="FDCF2E"/>
            </a:solidFill>
          </p:spPr>
        </p:sp>
        <p:sp>
          <p:nvSpPr>
            <p:cNvPr name="TextBox 12" id="12"/>
            <p:cNvSpPr txBox="true"/>
            <p:nvPr/>
          </p:nvSpPr>
          <p:spPr>
            <a:xfrm>
              <a:off x="0" y="-38100"/>
              <a:ext cx="1335832" cy="36593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5400000">
            <a:off x="581521" y="5703614"/>
            <a:ext cx="2760138" cy="1138294"/>
            <a:chOff x="0" y="0"/>
            <a:chExt cx="726950" cy="299798"/>
          </a:xfrm>
        </p:grpSpPr>
        <p:sp>
          <p:nvSpPr>
            <p:cNvPr name="Freeform 14" id="14"/>
            <p:cNvSpPr/>
            <p:nvPr/>
          </p:nvSpPr>
          <p:spPr>
            <a:xfrm flipH="false" flipV="false" rot="0">
              <a:off x="0" y="0"/>
              <a:ext cx="726950" cy="299798"/>
            </a:xfrm>
            <a:custGeom>
              <a:avLst/>
              <a:gdLst/>
              <a:ahLst/>
              <a:cxnLst/>
              <a:rect r="r" b="b" t="t" l="l"/>
              <a:pathLst>
                <a:path h="299798" w="726950">
                  <a:moveTo>
                    <a:pt x="149899" y="0"/>
                  </a:moveTo>
                  <a:lnTo>
                    <a:pt x="577051" y="0"/>
                  </a:lnTo>
                  <a:cubicBezTo>
                    <a:pt x="659838" y="0"/>
                    <a:pt x="726950" y="67112"/>
                    <a:pt x="726950" y="149899"/>
                  </a:cubicBezTo>
                  <a:lnTo>
                    <a:pt x="726950" y="149899"/>
                  </a:lnTo>
                  <a:cubicBezTo>
                    <a:pt x="726950" y="189654"/>
                    <a:pt x="711157" y="227782"/>
                    <a:pt x="683045" y="255893"/>
                  </a:cubicBezTo>
                  <a:cubicBezTo>
                    <a:pt x="654934" y="284005"/>
                    <a:pt x="616807" y="299798"/>
                    <a:pt x="577051" y="299798"/>
                  </a:cubicBezTo>
                  <a:lnTo>
                    <a:pt x="149899" y="299798"/>
                  </a:lnTo>
                  <a:cubicBezTo>
                    <a:pt x="67112" y="299798"/>
                    <a:pt x="0" y="232686"/>
                    <a:pt x="0" y="149899"/>
                  </a:cubicBezTo>
                  <a:lnTo>
                    <a:pt x="0" y="149899"/>
                  </a:lnTo>
                  <a:cubicBezTo>
                    <a:pt x="0" y="67112"/>
                    <a:pt x="67112" y="0"/>
                    <a:pt x="149899" y="0"/>
                  </a:cubicBezTo>
                  <a:close/>
                </a:path>
              </a:pathLst>
            </a:custGeom>
            <a:solidFill>
              <a:srgbClr val="1D3055"/>
            </a:solidFill>
          </p:spPr>
        </p:sp>
        <p:sp>
          <p:nvSpPr>
            <p:cNvPr name="TextBox 15" id="15"/>
            <p:cNvSpPr txBox="true"/>
            <p:nvPr/>
          </p:nvSpPr>
          <p:spPr>
            <a:xfrm>
              <a:off x="0" y="-38100"/>
              <a:ext cx="726950" cy="33789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2057604" y="2269507"/>
            <a:ext cx="5214072" cy="6887603"/>
            <a:chOff x="0" y="0"/>
            <a:chExt cx="3771900" cy="4982545"/>
          </a:xfrm>
        </p:grpSpPr>
        <p:sp>
          <p:nvSpPr>
            <p:cNvPr name="Freeform 17" id="17"/>
            <p:cNvSpPr/>
            <p:nvPr/>
          </p:nvSpPr>
          <p:spPr>
            <a:xfrm flipH="false" flipV="false" rot="0">
              <a:off x="0" y="0"/>
              <a:ext cx="3771900" cy="4996691"/>
            </a:xfrm>
            <a:custGeom>
              <a:avLst/>
              <a:gdLst/>
              <a:ahLst/>
              <a:cxnLst/>
              <a:rect r="r" b="b" t="t" l="l"/>
              <a:pathLst>
                <a:path h="4996691" w="3771900">
                  <a:moveTo>
                    <a:pt x="0" y="428499"/>
                  </a:moveTo>
                  <a:lnTo>
                    <a:pt x="0" y="3102133"/>
                  </a:lnTo>
                  <a:cubicBezTo>
                    <a:pt x="0" y="3242640"/>
                    <a:pt x="87630" y="3375176"/>
                    <a:pt x="236220" y="3454897"/>
                  </a:cubicBezTo>
                  <a:lnTo>
                    <a:pt x="2914650" y="4905814"/>
                  </a:lnTo>
                  <a:cubicBezTo>
                    <a:pt x="3276600" y="5134945"/>
                    <a:pt x="3771900" y="4898839"/>
                    <a:pt x="3771900" y="4553050"/>
                  </a:cubicBezTo>
                  <a:lnTo>
                    <a:pt x="3771900" y="428499"/>
                  </a:lnTo>
                  <a:cubicBezTo>
                    <a:pt x="3771900" y="191330"/>
                    <a:pt x="3526790" y="0"/>
                    <a:pt x="3225800" y="0"/>
                  </a:cubicBezTo>
                  <a:lnTo>
                    <a:pt x="546100" y="0"/>
                  </a:lnTo>
                  <a:cubicBezTo>
                    <a:pt x="245110" y="0"/>
                    <a:pt x="0" y="192326"/>
                    <a:pt x="0" y="428499"/>
                  </a:cubicBezTo>
                  <a:close/>
                </a:path>
              </a:pathLst>
            </a:custGeom>
            <a:blipFill>
              <a:blip r:embed="rId5"/>
              <a:stretch>
                <a:fillRect l="-49415" t="0" r="-49415" b="0"/>
              </a:stretch>
            </a:blipFill>
          </p:spPr>
        </p:sp>
      </p:grpSp>
      <p:sp>
        <p:nvSpPr>
          <p:cNvPr name="TextBox 18" id="18"/>
          <p:cNvSpPr txBox="true"/>
          <p:nvPr/>
        </p:nvSpPr>
        <p:spPr>
          <a:xfrm rot="0">
            <a:off x="8470516" y="3403989"/>
            <a:ext cx="8980141" cy="442263"/>
          </a:xfrm>
          <a:prstGeom prst="rect">
            <a:avLst/>
          </a:prstGeom>
        </p:spPr>
        <p:txBody>
          <a:bodyPr anchor="t" rtlCol="false" tIns="0" lIns="0" bIns="0" rIns="0">
            <a:spAutoFit/>
          </a:bodyPr>
          <a:lstStyle/>
          <a:p>
            <a:pPr algn="l" marL="0" indent="0" lvl="0">
              <a:lnSpc>
                <a:spcPts val="3465"/>
              </a:lnSpc>
            </a:pPr>
            <a:r>
              <a:rPr lang="en-US" b="true" sz="3039">
                <a:solidFill>
                  <a:srgbClr val="000000"/>
                </a:solidFill>
                <a:latin typeface="Inter 2 Bold"/>
                <a:ea typeface="Inter 2 Bold"/>
                <a:cs typeface="Inter 2 Bold"/>
                <a:sym typeface="Inter 2 Bold"/>
              </a:rPr>
              <a:t>GIẢI P</a:t>
            </a:r>
            <a:r>
              <a:rPr lang="en-US" b="true" sz="3039" strike="noStrike" u="none">
                <a:solidFill>
                  <a:srgbClr val="000000"/>
                </a:solidFill>
                <a:latin typeface="Inter 2 Bold"/>
                <a:ea typeface="Inter 2 Bold"/>
                <a:cs typeface="Inter 2 Bold"/>
                <a:sym typeface="Inter 2 Bold"/>
              </a:rPr>
              <a:t>HÁP : ĐỨNG TRÊN VAI NGƯỜI KHỔNG LỒ </a:t>
            </a:r>
          </a:p>
        </p:txBody>
      </p:sp>
      <p:sp>
        <p:nvSpPr>
          <p:cNvPr name="TextBox 19" id="19"/>
          <p:cNvSpPr txBox="true"/>
          <p:nvPr/>
        </p:nvSpPr>
        <p:spPr>
          <a:xfrm rot="0">
            <a:off x="8645396" y="4220924"/>
            <a:ext cx="8856368" cy="1136615"/>
          </a:xfrm>
          <a:prstGeom prst="rect">
            <a:avLst/>
          </a:prstGeom>
        </p:spPr>
        <p:txBody>
          <a:bodyPr anchor="t" rtlCol="false" tIns="0" lIns="0" bIns="0" rIns="0">
            <a:spAutoFit/>
          </a:bodyPr>
          <a:lstStyle/>
          <a:p>
            <a:pPr algn="l">
              <a:lnSpc>
                <a:spcPts val="3066"/>
              </a:lnSpc>
            </a:pPr>
            <a:r>
              <a:rPr lang="en-US" sz="2513">
                <a:solidFill>
                  <a:srgbClr val="FFFFFF"/>
                </a:solidFill>
                <a:latin typeface="Inter 2"/>
                <a:ea typeface="Inter 2"/>
                <a:cs typeface="Inter 2"/>
                <a:sym typeface="Inter 2"/>
              </a:rPr>
              <a:t>Tận</a:t>
            </a:r>
            <a:r>
              <a:rPr lang="en-US" sz="2513">
                <a:solidFill>
                  <a:srgbClr val="FFFFFF"/>
                </a:solidFill>
                <a:latin typeface="Inter 2"/>
                <a:ea typeface="Inter 2"/>
                <a:cs typeface="Inter 2"/>
                <a:sym typeface="Inter 2"/>
              </a:rPr>
              <a:t> dụng các mô hình ngôn ngữ lớn (LLM) như open AI, claude, copilot, deepseek, ... để đóng vai trò như bộ não tư duy logic cho thiết bị </a:t>
            </a:r>
          </a:p>
        </p:txBody>
      </p:sp>
      <p:grpSp>
        <p:nvGrpSpPr>
          <p:cNvPr name="Group 20" id="20"/>
          <p:cNvGrpSpPr/>
          <p:nvPr/>
        </p:nvGrpSpPr>
        <p:grpSpPr>
          <a:xfrm rot="0">
            <a:off x="1028700" y="7887635"/>
            <a:ext cx="5467404" cy="1579978"/>
            <a:chOff x="0" y="0"/>
            <a:chExt cx="1406319" cy="406400"/>
          </a:xfrm>
        </p:grpSpPr>
        <p:sp>
          <p:nvSpPr>
            <p:cNvPr name="Freeform 21" id="21"/>
            <p:cNvSpPr/>
            <p:nvPr/>
          </p:nvSpPr>
          <p:spPr>
            <a:xfrm flipH="false" flipV="false" rot="0">
              <a:off x="0" y="0"/>
              <a:ext cx="1406319" cy="406400"/>
            </a:xfrm>
            <a:custGeom>
              <a:avLst/>
              <a:gdLst/>
              <a:ahLst/>
              <a:cxnLst/>
              <a:rect r="r" b="b" t="t" l="l"/>
              <a:pathLst>
                <a:path h="406400" w="1406319">
                  <a:moveTo>
                    <a:pt x="1203119" y="0"/>
                  </a:moveTo>
                  <a:cubicBezTo>
                    <a:pt x="1315344" y="0"/>
                    <a:pt x="1406319" y="90976"/>
                    <a:pt x="1406319" y="203200"/>
                  </a:cubicBezTo>
                  <a:cubicBezTo>
                    <a:pt x="1406319" y="315424"/>
                    <a:pt x="1315344" y="406400"/>
                    <a:pt x="1203119"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22" id="22"/>
            <p:cNvSpPr txBox="true"/>
            <p:nvPr/>
          </p:nvSpPr>
          <p:spPr>
            <a:xfrm>
              <a:off x="0" y="-57150"/>
              <a:ext cx="1406319" cy="463550"/>
            </a:xfrm>
            <a:prstGeom prst="rect">
              <a:avLst/>
            </a:prstGeom>
          </p:spPr>
          <p:txBody>
            <a:bodyPr anchor="ctr" rtlCol="false" tIns="50800" lIns="50800" bIns="50800" rIns="50800"/>
            <a:lstStyle/>
            <a:p>
              <a:pPr algn="ctr" marL="0" indent="0" lvl="0">
                <a:lnSpc>
                  <a:spcPts val="3914"/>
                </a:lnSpc>
                <a:spcBef>
                  <a:spcPct val="0"/>
                </a:spcBef>
              </a:pPr>
              <a:r>
                <a:rPr lang="en-US" b="true" sz="2795">
                  <a:solidFill>
                    <a:srgbClr val="001847"/>
                  </a:solidFill>
                  <a:latin typeface="Inter 2 Bold"/>
                  <a:ea typeface="Inter 2 Bold"/>
                  <a:cs typeface="Inter 2 Bold"/>
                  <a:sym typeface="Inter 2 Bold"/>
                </a:rPr>
                <a:t>FUNTION CALLING LÀ GÌ ?</a:t>
              </a:r>
            </a:p>
          </p:txBody>
        </p:sp>
      </p:grpSp>
      <p:grpSp>
        <p:nvGrpSpPr>
          <p:cNvPr name="Group 23" id="23"/>
          <p:cNvGrpSpPr/>
          <p:nvPr/>
        </p:nvGrpSpPr>
        <p:grpSpPr>
          <a:xfrm rot="-10800000">
            <a:off x="-1009157" y="381267"/>
            <a:ext cx="9814587" cy="2294438"/>
            <a:chOff x="0" y="0"/>
            <a:chExt cx="2584912" cy="604296"/>
          </a:xfrm>
        </p:grpSpPr>
        <p:sp>
          <p:nvSpPr>
            <p:cNvPr name="Freeform 24" id="24"/>
            <p:cNvSpPr/>
            <p:nvPr/>
          </p:nvSpPr>
          <p:spPr>
            <a:xfrm flipH="false" flipV="false" rot="0">
              <a:off x="0" y="0"/>
              <a:ext cx="2584912" cy="604296"/>
            </a:xfrm>
            <a:custGeom>
              <a:avLst/>
              <a:gdLst/>
              <a:ahLst/>
              <a:cxnLst/>
              <a:rect r="r" b="b" t="t" l="l"/>
              <a:pathLst>
                <a:path h="604296" w="2584912">
                  <a:moveTo>
                    <a:pt x="78882" y="0"/>
                  </a:moveTo>
                  <a:lnTo>
                    <a:pt x="2506030" y="0"/>
                  </a:lnTo>
                  <a:cubicBezTo>
                    <a:pt x="2526951" y="0"/>
                    <a:pt x="2547014" y="8311"/>
                    <a:pt x="2561808" y="23104"/>
                  </a:cubicBezTo>
                  <a:cubicBezTo>
                    <a:pt x="2576601" y="37897"/>
                    <a:pt x="2584912" y="57961"/>
                    <a:pt x="2584912" y="78882"/>
                  </a:cubicBezTo>
                  <a:lnTo>
                    <a:pt x="2584912" y="525415"/>
                  </a:lnTo>
                  <a:cubicBezTo>
                    <a:pt x="2584912" y="546335"/>
                    <a:pt x="2576601" y="566399"/>
                    <a:pt x="2561808" y="581192"/>
                  </a:cubicBezTo>
                  <a:cubicBezTo>
                    <a:pt x="2547014" y="595986"/>
                    <a:pt x="2526951" y="604296"/>
                    <a:pt x="2506030" y="604296"/>
                  </a:cubicBezTo>
                  <a:lnTo>
                    <a:pt x="78882" y="604296"/>
                  </a:lnTo>
                  <a:cubicBezTo>
                    <a:pt x="57961" y="604296"/>
                    <a:pt x="37897" y="595986"/>
                    <a:pt x="23104" y="581192"/>
                  </a:cubicBezTo>
                  <a:cubicBezTo>
                    <a:pt x="8311" y="566399"/>
                    <a:pt x="0" y="546335"/>
                    <a:pt x="0" y="525415"/>
                  </a:cubicBezTo>
                  <a:lnTo>
                    <a:pt x="0" y="78882"/>
                  </a:lnTo>
                  <a:cubicBezTo>
                    <a:pt x="0" y="57961"/>
                    <a:pt x="8311" y="37897"/>
                    <a:pt x="23104" y="23104"/>
                  </a:cubicBezTo>
                  <a:cubicBezTo>
                    <a:pt x="37897" y="8311"/>
                    <a:pt x="57961" y="0"/>
                    <a:pt x="78882" y="0"/>
                  </a:cubicBezTo>
                  <a:close/>
                </a:path>
              </a:pathLst>
            </a:custGeom>
            <a:solidFill>
              <a:srgbClr val="1D3055"/>
            </a:solidFill>
          </p:spPr>
        </p:sp>
        <p:sp>
          <p:nvSpPr>
            <p:cNvPr name="TextBox 25" id="25"/>
            <p:cNvSpPr txBox="true"/>
            <p:nvPr/>
          </p:nvSpPr>
          <p:spPr>
            <a:xfrm>
              <a:off x="0" y="-38100"/>
              <a:ext cx="2584912" cy="642396"/>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479888" y="907123"/>
            <a:ext cx="9717060" cy="621363"/>
          </a:xfrm>
          <a:prstGeom prst="rect">
            <a:avLst/>
          </a:prstGeom>
        </p:spPr>
        <p:txBody>
          <a:bodyPr anchor="t" rtlCol="false" tIns="0" lIns="0" bIns="0" rIns="0">
            <a:spAutoFit/>
          </a:bodyPr>
          <a:lstStyle/>
          <a:p>
            <a:pPr algn="l">
              <a:lnSpc>
                <a:spcPts val="4502"/>
              </a:lnSpc>
            </a:pPr>
            <a:r>
              <a:rPr lang="en-US" sz="4328" spc="-116">
                <a:solidFill>
                  <a:srgbClr val="FFFFFF"/>
                </a:solidFill>
                <a:latin typeface="SVN-Neutraface 2"/>
                <a:ea typeface="SVN-Neutraface 2"/>
                <a:cs typeface="SVN-Neutraface 2"/>
                <a:sym typeface="SVN-Neutraface 2"/>
              </a:rPr>
              <a:t>3. PHẦN MỀM VÀ LUỒNG XỬ LÝ </a:t>
            </a:r>
          </a:p>
        </p:txBody>
      </p:sp>
      <p:sp>
        <p:nvSpPr>
          <p:cNvPr name="TextBox 27" id="27"/>
          <p:cNvSpPr txBox="true"/>
          <p:nvPr/>
        </p:nvSpPr>
        <p:spPr>
          <a:xfrm rot="0">
            <a:off x="479888" y="1655307"/>
            <a:ext cx="9717060" cy="535003"/>
          </a:xfrm>
          <a:prstGeom prst="rect">
            <a:avLst/>
          </a:prstGeom>
        </p:spPr>
        <p:txBody>
          <a:bodyPr anchor="t" rtlCol="false" tIns="0" lIns="0" bIns="0" rIns="0">
            <a:spAutoFit/>
          </a:bodyPr>
          <a:lstStyle/>
          <a:p>
            <a:pPr algn="l">
              <a:lnSpc>
                <a:spcPts val="3982"/>
              </a:lnSpc>
            </a:pPr>
            <a:r>
              <a:rPr lang="en-US" sz="3828" spc="-103">
                <a:solidFill>
                  <a:srgbClr val="FFD116"/>
                </a:solidFill>
                <a:latin typeface="SVN-Neutraface 2"/>
                <a:ea typeface="SVN-Neutraface 2"/>
                <a:cs typeface="SVN-Neutraface 2"/>
                <a:sym typeface="SVN-Neutraface 2"/>
              </a:rPr>
              <a:t>3.3 HỆ THỐNG XỬ LÍ LOGIC</a:t>
            </a:r>
          </a:p>
        </p:txBody>
      </p:sp>
      <p:sp>
        <p:nvSpPr>
          <p:cNvPr name="TextBox 28" id="28"/>
          <p:cNvSpPr txBox="true"/>
          <p:nvPr/>
        </p:nvSpPr>
        <p:spPr>
          <a:xfrm rot="0">
            <a:off x="9300730" y="645657"/>
            <a:ext cx="7578657" cy="1933576"/>
          </a:xfrm>
          <a:prstGeom prst="rect">
            <a:avLst/>
          </a:prstGeom>
        </p:spPr>
        <p:txBody>
          <a:bodyPr anchor="t" rtlCol="false" tIns="0" lIns="0" bIns="0" rIns="0">
            <a:spAutoFit/>
          </a:bodyPr>
          <a:lstStyle/>
          <a:p>
            <a:pPr algn="l">
              <a:lnSpc>
                <a:spcPts val="4499"/>
              </a:lnSpc>
            </a:pPr>
            <a:r>
              <a:rPr lang="en-US" sz="2999" b="true">
                <a:solidFill>
                  <a:srgbClr val="000000"/>
                </a:solidFill>
                <a:latin typeface="Inter 1 Bold"/>
                <a:ea typeface="Inter 1 Bold"/>
                <a:cs typeface="Inter 1 Bold"/>
                <a:sym typeface="Inter 1 Bold"/>
              </a:rPr>
              <a:t>NHIỆM VỤ </a:t>
            </a:r>
          </a:p>
          <a:p>
            <a:pPr algn="l">
              <a:lnSpc>
                <a:spcPts val="3749"/>
              </a:lnSpc>
            </a:pPr>
            <a:r>
              <a:rPr lang="en-US" sz="2499">
                <a:solidFill>
                  <a:srgbClr val="000000"/>
                </a:solidFill>
                <a:latin typeface="Inter 1"/>
                <a:ea typeface="Inter 1"/>
                <a:cs typeface="Inter 1"/>
                <a:sym typeface="Inter 1"/>
              </a:rPr>
              <a:t>Hệ thống đóng vai trò như não bộ của con người, tiếp nhận text từ hệ thống STT sử lý và gọi funtion calling để thực hiện hành động được yêu cầu .</a:t>
            </a:r>
          </a:p>
        </p:txBody>
      </p:sp>
      <p:sp>
        <p:nvSpPr>
          <p:cNvPr name="TextBox 29" id="29"/>
          <p:cNvSpPr txBox="true"/>
          <p:nvPr/>
        </p:nvSpPr>
        <p:spPr>
          <a:xfrm rot="0">
            <a:off x="8661874" y="5887342"/>
            <a:ext cx="8597426" cy="1136615"/>
          </a:xfrm>
          <a:prstGeom prst="rect">
            <a:avLst/>
          </a:prstGeom>
        </p:spPr>
        <p:txBody>
          <a:bodyPr anchor="t" rtlCol="false" tIns="0" lIns="0" bIns="0" rIns="0">
            <a:spAutoFit/>
          </a:bodyPr>
          <a:lstStyle/>
          <a:p>
            <a:pPr algn="l">
              <a:lnSpc>
                <a:spcPts val="3066"/>
              </a:lnSpc>
            </a:pPr>
            <a:r>
              <a:rPr lang="en-US" sz="2513">
                <a:solidFill>
                  <a:srgbClr val="FFFFFF"/>
                </a:solidFill>
                <a:latin typeface="Inter 2"/>
                <a:ea typeface="Inter 2"/>
                <a:cs typeface="Inter 2"/>
                <a:sym typeface="Inter 2"/>
              </a:rPr>
              <a:t>Sử</a:t>
            </a:r>
            <a:r>
              <a:rPr lang="en-US" sz="2513">
                <a:solidFill>
                  <a:srgbClr val="FFFFFF"/>
                </a:solidFill>
                <a:latin typeface="Inter 2"/>
                <a:ea typeface="Inter 2"/>
                <a:cs typeface="Inter 2"/>
                <a:sym typeface="Inter 2"/>
              </a:rPr>
              <a:t> dụng chức năng funtion calling của các hệ thống trên để thực hiện các công việc , đóng vai trò như các dây thần kinh </a:t>
            </a:r>
          </a:p>
        </p:txBody>
      </p:sp>
      <p:sp>
        <p:nvSpPr>
          <p:cNvPr name="TextBox 30" id="30"/>
          <p:cNvSpPr txBox="true"/>
          <p:nvPr/>
        </p:nvSpPr>
        <p:spPr>
          <a:xfrm rot="0">
            <a:off x="7522181" y="7942018"/>
            <a:ext cx="10601960" cy="1921634"/>
          </a:xfrm>
          <a:prstGeom prst="rect">
            <a:avLst/>
          </a:prstGeom>
        </p:spPr>
        <p:txBody>
          <a:bodyPr anchor="t" rtlCol="false" tIns="0" lIns="0" bIns="0" rIns="0">
            <a:spAutoFit/>
          </a:bodyPr>
          <a:lstStyle/>
          <a:p>
            <a:pPr algn="l">
              <a:lnSpc>
                <a:spcPts val="3845"/>
              </a:lnSpc>
            </a:pPr>
            <a:r>
              <a:rPr lang="en-US" sz="2563">
                <a:solidFill>
                  <a:srgbClr val="000000"/>
                </a:solidFill>
                <a:latin typeface="Inter 2"/>
                <a:ea typeface="Inter 2"/>
                <a:cs typeface="Inter 2"/>
                <a:sym typeface="Inter 2"/>
              </a:rPr>
              <a:t>Là hệ thống cho phép mô hình (AI) gọi trực tiếp API/hàm có định nghĩa rõ ràng bằng cách gửi một payload theo khuôn mẫu Json (JSON Schema) — sau đó runtime thực thi hàm, trả kết quả về và mô hình tiếp tục hội thoại dựa trên kết quả đó.</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1847"/>
        </a:solidFill>
      </p:bgPr>
    </p:bg>
    <p:spTree>
      <p:nvGrpSpPr>
        <p:cNvPr id="1" name=""/>
        <p:cNvGrpSpPr/>
        <p:nvPr/>
      </p:nvGrpSpPr>
      <p:grpSpPr>
        <a:xfrm>
          <a:off x="0" y="0"/>
          <a:ext cx="0" cy="0"/>
          <a:chOff x="0" y="0"/>
          <a:chExt cx="0" cy="0"/>
        </a:xfrm>
      </p:grpSpPr>
      <p:grpSp>
        <p:nvGrpSpPr>
          <p:cNvPr name="Group 2" id="2"/>
          <p:cNvGrpSpPr/>
          <p:nvPr/>
        </p:nvGrpSpPr>
        <p:grpSpPr>
          <a:xfrm rot="0">
            <a:off x="0" y="133597"/>
            <a:ext cx="18087604" cy="7908776"/>
            <a:chOff x="0" y="0"/>
            <a:chExt cx="24116805" cy="10545035"/>
          </a:xfrm>
        </p:grpSpPr>
        <p:pic>
          <p:nvPicPr>
            <p:cNvPr name="Picture 3" id="3"/>
            <p:cNvPicPr>
              <a:picLocks noChangeAspect="true"/>
            </p:cNvPicPr>
            <p:nvPr/>
          </p:nvPicPr>
          <p:blipFill>
            <a:blip r:embed="rId2"/>
            <a:srcRect l="0" t="1222" r="0" b="1222"/>
            <a:stretch>
              <a:fillRect/>
            </a:stretch>
          </p:blipFill>
          <p:spPr>
            <a:xfrm flipH="false" flipV="false">
              <a:off x="0" y="0"/>
              <a:ext cx="24116805" cy="10545035"/>
            </a:xfrm>
            <a:prstGeom prst="rect">
              <a:avLst/>
            </a:prstGeom>
          </p:spPr>
        </p:pic>
      </p:grpSp>
      <p:grpSp>
        <p:nvGrpSpPr>
          <p:cNvPr name="Group 4" id="4"/>
          <p:cNvGrpSpPr/>
          <p:nvPr/>
        </p:nvGrpSpPr>
        <p:grpSpPr>
          <a:xfrm rot="0">
            <a:off x="16788155" y="698051"/>
            <a:ext cx="330649" cy="33064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6" id="6"/>
          <p:cNvGrpSpPr/>
          <p:nvPr/>
        </p:nvGrpSpPr>
        <p:grpSpPr>
          <a:xfrm rot="0">
            <a:off x="17261679" y="698051"/>
            <a:ext cx="330649" cy="33064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8" id="8"/>
          <p:cNvGrpSpPr/>
          <p:nvPr/>
        </p:nvGrpSpPr>
        <p:grpSpPr>
          <a:xfrm rot="0">
            <a:off x="16316213" y="698051"/>
            <a:ext cx="330649" cy="33064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sp>
        <p:nvSpPr>
          <p:cNvPr name="TextBox 10" id="10"/>
          <p:cNvSpPr txBox="true"/>
          <p:nvPr/>
        </p:nvSpPr>
        <p:spPr>
          <a:xfrm rot="0">
            <a:off x="4088299" y="8582912"/>
            <a:ext cx="9717060" cy="621363"/>
          </a:xfrm>
          <a:prstGeom prst="rect">
            <a:avLst/>
          </a:prstGeom>
        </p:spPr>
        <p:txBody>
          <a:bodyPr anchor="t" rtlCol="false" tIns="0" lIns="0" bIns="0" rIns="0">
            <a:spAutoFit/>
          </a:bodyPr>
          <a:lstStyle/>
          <a:p>
            <a:pPr algn="ctr">
              <a:lnSpc>
                <a:spcPts val="4502"/>
              </a:lnSpc>
            </a:pPr>
            <a:r>
              <a:rPr lang="en-US" sz="4328" spc="-116">
                <a:solidFill>
                  <a:srgbClr val="F9FAFD"/>
                </a:solidFill>
                <a:latin typeface="SVN-Neutraface 2"/>
                <a:ea typeface="SVN-Neutraface 2"/>
                <a:cs typeface="SVN-Neutraface 2"/>
                <a:sym typeface="SVN-Neutraface 2"/>
              </a:rPr>
              <a:t>3. PHẦN MỀM VÀ LUỒNG XỬ LÝ </a:t>
            </a:r>
          </a:p>
        </p:txBody>
      </p:sp>
      <p:sp>
        <p:nvSpPr>
          <p:cNvPr name="TextBox 11" id="11"/>
          <p:cNvSpPr txBox="true"/>
          <p:nvPr/>
        </p:nvSpPr>
        <p:spPr>
          <a:xfrm rot="0">
            <a:off x="4088299" y="9430637"/>
            <a:ext cx="9717060" cy="535003"/>
          </a:xfrm>
          <a:prstGeom prst="rect">
            <a:avLst/>
          </a:prstGeom>
        </p:spPr>
        <p:txBody>
          <a:bodyPr anchor="t" rtlCol="false" tIns="0" lIns="0" bIns="0" rIns="0">
            <a:spAutoFit/>
          </a:bodyPr>
          <a:lstStyle/>
          <a:p>
            <a:pPr algn="ctr">
              <a:lnSpc>
                <a:spcPts val="3982"/>
              </a:lnSpc>
            </a:pPr>
            <a:r>
              <a:rPr lang="en-US" sz="3828" spc="-103">
                <a:solidFill>
                  <a:srgbClr val="FDCF2E"/>
                </a:solidFill>
                <a:latin typeface="SVN-Neutraface 2"/>
                <a:ea typeface="SVN-Neutraface 2"/>
                <a:cs typeface="SVN-Neutraface 2"/>
                <a:sym typeface="SVN-Neutraface 2"/>
              </a:rPr>
              <a:t>3.3 HỆ THỐNG XỬ LÍ LOGIC</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670" y="-1384737"/>
            <a:ext cx="11671737" cy="11671737"/>
          </a:xfrm>
          <a:custGeom>
            <a:avLst/>
            <a:gdLst/>
            <a:ahLst/>
            <a:cxnLst/>
            <a:rect r="r" b="b" t="t" l="l"/>
            <a:pathLst>
              <a:path h="11671737" w="11671737">
                <a:moveTo>
                  <a:pt x="0" y="0"/>
                </a:moveTo>
                <a:lnTo>
                  <a:pt x="11671737" y="0"/>
                </a:lnTo>
                <a:lnTo>
                  <a:pt x="11671737" y="11671737"/>
                </a:lnTo>
                <a:lnTo>
                  <a:pt x="0" y="11671737"/>
                </a:lnTo>
                <a:lnTo>
                  <a:pt x="0" y="0"/>
                </a:lnTo>
                <a:close/>
              </a:path>
            </a:pathLst>
          </a:custGeom>
          <a:blipFill>
            <a:blip r:embed="rId2"/>
            <a:stretch>
              <a:fillRect l="0" t="0" r="0" b="0"/>
            </a:stretch>
          </a:blipFill>
        </p:spPr>
      </p:sp>
      <p:sp>
        <p:nvSpPr>
          <p:cNvPr name="Freeform 3" id="3"/>
          <p:cNvSpPr/>
          <p:nvPr/>
        </p:nvSpPr>
        <p:spPr>
          <a:xfrm flipH="false" flipV="false" rot="0">
            <a:off x="-2466431" y="-868836"/>
            <a:ext cx="10987115" cy="14079095"/>
          </a:xfrm>
          <a:custGeom>
            <a:avLst/>
            <a:gdLst/>
            <a:ahLst/>
            <a:cxnLst/>
            <a:rect r="r" b="b" t="t" l="l"/>
            <a:pathLst>
              <a:path h="14079095" w="10987115">
                <a:moveTo>
                  <a:pt x="0" y="0"/>
                </a:moveTo>
                <a:lnTo>
                  <a:pt x="10987115" y="0"/>
                </a:lnTo>
                <a:lnTo>
                  <a:pt x="10987115" y="14079095"/>
                </a:lnTo>
                <a:lnTo>
                  <a:pt x="0" y="14079095"/>
                </a:lnTo>
                <a:lnTo>
                  <a:pt x="0" y="0"/>
                </a:lnTo>
                <a:close/>
              </a:path>
            </a:pathLst>
          </a:custGeom>
          <a:blipFill>
            <a:blip r:embed="rId3">
              <a:alphaModFix amt="42000"/>
            </a:blip>
            <a:stretch>
              <a:fillRect l="0" t="-26885" r="0" b="-26885"/>
            </a:stretch>
          </a:blipFill>
        </p:spPr>
      </p:sp>
      <p:grpSp>
        <p:nvGrpSpPr>
          <p:cNvPr name="Group 4" id="4"/>
          <p:cNvGrpSpPr/>
          <p:nvPr/>
        </p:nvGrpSpPr>
        <p:grpSpPr>
          <a:xfrm rot="0">
            <a:off x="1495979" y="1660115"/>
            <a:ext cx="9085350" cy="3600023"/>
            <a:chOff x="0" y="0"/>
            <a:chExt cx="3002092" cy="1189564"/>
          </a:xfrm>
        </p:grpSpPr>
        <p:sp>
          <p:nvSpPr>
            <p:cNvPr name="Freeform 5" id="5"/>
            <p:cNvSpPr/>
            <p:nvPr/>
          </p:nvSpPr>
          <p:spPr>
            <a:xfrm flipH="false" flipV="false" rot="0">
              <a:off x="0" y="0"/>
              <a:ext cx="3002092" cy="1189564"/>
            </a:xfrm>
            <a:custGeom>
              <a:avLst/>
              <a:gdLst/>
              <a:ahLst/>
              <a:cxnLst/>
              <a:rect r="r" b="b" t="t" l="l"/>
              <a:pathLst>
                <a:path h="1189564" w="3002092">
                  <a:moveTo>
                    <a:pt x="0" y="0"/>
                  </a:moveTo>
                  <a:lnTo>
                    <a:pt x="3002092" y="0"/>
                  </a:lnTo>
                  <a:lnTo>
                    <a:pt x="3002092" y="1189564"/>
                  </a:lnTo>
                  <a:lnTo>
                    <a:pt x="0" y="1189564"/>
                  </a:lnTo>
                  <a:close/>
                </a:path>
              </a:pathLst>
            </a:custGeom>
            <a:solidFill>
              <a:srgbClr val="1D3055"/>
            </a:solidFill>
          </p:spPr>
        </p:sp>
      </p:grpSp>
      <p:grpSp>
        <p:nvGrpSpPr>
          <p:cNvPr name="Group 6" id="6"/>
          <p:cNvGrpSpPr/>
          <p:nvPr/>
        </p:nvGrpSpPr>
        <p:grpSpPr>
          <a:xfrm rot="0">
            <a:off x="1495979" y="5260138"/>
            <a:ext cx="9085350" cy="3189264"/>
            <a:chOff x="0" y="0"/>
            <a:chExt cx="3002092" cy="1053836"/>
          </a:xfrm>
        </p:grpSpPr>
        <p:sp>
          <p:nvSpPr>
            <p:cNvPr name="Freeform 7" id="7"/>
            <p:cNvSpPr/>
            <p:nvPr/>
          </p:nvSpPr>
          <p:spPr>
            <a:xfrm flipH="false" flipV="false" rot="0">
              <a:off x="0" y="0"/>
              <a:ext cx="3002092" cy="1053836"/>
            </a:xfrm>
            <a:custGeom>
              <a:avLst/>
              <a:gdLst/>
              <a:ahLst/>
              <a:cxnLst/>
              <a:rect r="r" b="b" t="t" l="l"/>
              <a:pathLst>
                <a:path h="1053836" w="3002092">
                  <a:moveTo>
                    <a:pt x="0" y="0"/>
                  </a:moveTo>
                  <a:lnTo>
                    <a:pt x="3002092" y="0"/>
                  </a:lnTo>
                  <a:lnTo>
                    <a:pt x="3002092" y="1053836"/>
                  </a:lnTo>
                  <a:lnTo>
                    <a:pt x="0" y="1053836"/>
                  </a:lnTo>
                  <a:close/>
                </a:path>
              </a:pathLst>
            </a:custGeom>
            <a:solidFill>
              <a:srgbClr val="C3F3FE"/>
            </a:solidFill>
          </p:spPr>
        </p:sp>
      </p:grpSp>
      <p:grpSp>
        <p:nvGrpSpPr>
          <p:cNvPr name="Group 8" id="8"/>
          <p:cNvGrpSpPr/>
          <p:nvPr/>
        </p:nvGrpSpPr>
        <p:grpSpPr>
          <a:xfrm rot="0">
            <a:off x="11709870" y="199835"/>
            <a:ext cx="6284527" cy="828865"/>
            <a:chOff x="0" y="0"/>
            <a:chExt cx="2158238" cy="284650"/>
          </a:xfrm>
        </p:grpSpPr>
        <p:sp>
          <p:nvSpPr>
            <p:cNvPr name="Freeform 9" id="9"/>
            <p:cNvSpPr/>
            <p:nvPr/>
          </p:nvSpPr>
          <p:spPr>
            <a:xfrm flipH="false" flipV="false" rot="0">
              <a:off x="0" y="0"/>
              <a:ext cx="2158238" cy="284650"/>
            </a:xfrm>
            <a:custGeom>
              <a:avLst/>
              <a:gdLst/>
              <a:ahLst/>
              <a:cxnLst/>
              <a:rect r="r" b="b" t="t" l="l"/>
              <a:pathLst>
                <a:path h="284650" w="2158238">
                  <a:moveTo>
                    <a:pt x="0" y="0"/>
                  </a:moveTo>
                  <a:lnTo>
                    <a:pt x="2158238" y="0"/>
                  </a:lnTo>
                  <a:lnTo>
                    <a:pt x="2158238" y="284650"/>
                  </a:lnTo>
                  <a:lnTo>
                    <a:pt x="0" y="284650"/>
                  </a:lnTo>
                  <a:close/>
                </a:path>
              </a:pathLst>
            </a:custGeom>
            <a:solidFill>
              <a:srgbClr val="1D3055"/>
            </a:solidFill>
          </p:spPr>
        </p:sp>
      </p:grpSp>
      <p:sp>
        <p:nvSpPr>
          <p:cNvPr name="AutoShape 10" id="10"/>
          <p:cNvSpPr/>
          <p:nvPr/>
        </p:nvSpPr>
        <p:spPr>
          <a:xfrm flipH="true" flipV="true">
            <a:off x="10924229" y="-194700"/>
            <a:ext cx="23812" cy="10676399"/>
          </a:xfrm>
          <a:prstGeom prst="line">
            <a:avLst/>
          </a:prstGeom>
          <a:ln cap="flat" w="76200">
            <a:solidFill>
              <a:srgbClr val="FFD116"/>
            </a:solidFill>
            <a:prstDash val="solid"/>
            <a:headEnd type="none" len="sm" w="sm"/>
            <a:tailEnd type="none" len="sm" w="sm"/>
          </a:ln>
        </p:spPr>
      </p:sp>
      <p:grpSp>
        <p:nvGrpSpPr>
          <p:cNvPr name="Group 11" id="11"/>
          <p:cNvGrpSpPr/>
          <p:nvPr/>
        </p:nvGrpSpPr>
        <p:grpSpPr>
          <a:xfrm rot="0">
            <a:off x="8977884" y="9092975"/>
            <a:ext cx="330649" cy="33064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13" id="13"/>
          <p:cNvGrpSpPr/>
          <p:nvPr/>
        </p:nvGrpSpPr>
        <p:grpSpPr>
          <a:xfrm rot="0">
            <a:off x="9451409" y="9092975"/>
            <a:ext cx="330649" cy="33064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15" id="15"/>
          <p:cNvGrpSpPr/>
          <p:nvPr/>
        </p:nvGrpSpPr>
        <p:grpSpPr>
          <a:xfrm rot="0">
            <a:off x="8505942" y="9092975"/>
            <a:ext cx="330649" cy="330649"/>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sp>
        <p:nvSpPr>
          <p:cNvPr name="TextBox 17" id="17"/>
          <p:cNvSpPr txBox="true"/>
          <p:nvPr/>
        </p:nvSpPr>
        <p:spPr>
          <a:xfrm rot="0">
            <a:off x="1829812" y="5875260"/>
            <a:ext cx="8286239" cy="2095005"/>
          </a:xfrm>
          <a:prstGeom prst="rect">
            <a:avLst/>
          </a:prstGeom>
        </p:spPr>
        <p:txBody>
          <a:bodyPr anchor="t" rtlCol="false" tIns="0" lIns="0" bIns="0" rIns="0">
            <a:spAutoFit/>
          </a:bodyPr>
          <a:lstStyle/>
          <a:p>
            <a:pPr algn="just">
              <a:lnSpc>
                <a:spcPts val="4152"/>
              </a:lnSpc>
            </a:pPr>
            <a:r>
              <a:rPr lang="en-US" b="true" sz="3269" spc="-98">
                <a:solidFill>
                  <a:srgbClr val="1D3055"/>
                </a:solidFill>
                <a:latin typeface="Inter 1 Bold"/>
                <a:ea typeface="Inter 1 Bold"/>
                <a:cs typeface="Inter 1 Bold"/>
                <a:sym typeface="Inter 1 Bold"/>
              </a:rPr>
              <a:t>Nhiệm vụ:</a:t>
            </a:r>
            <a:r>
              <a:rPr lang="en-US" sz="3269" spc="-98">
                <a:solidFill>
                  <a:srgbClr val="1D3055"/>
                </a:solidFill>
                <a:latin typeface="Inter 1"/>
                <a:ea typeface="Inter 1"/>
                <a:cs typeface="Inter 1"/>
                <a:sym typeface="Inter 1"/>
              </a:rPr>
              <a:t> Tiếp nhận text output phản hồi từ hệ thống xử lý logic, chuyển đổi thành dạng audio sau đó để thiết bị phát cho người dùng nghe.</a:t>
            </a:r>
          </a:p>
        </p:txBody>
      </p:sp>
      <p:sp>
        <p:nvSpPr>
          <p:cNvPr name="TextBox 18" id="18"/>
          <p:cNvSpPr txBox="true"/>
          <p:nvPr/>
        </p:nvSpPr>
        <p:spPr>
          <a:xfrm rot="0">
            <a:off x="13230775" y="286659"/>
            <a:ext cx="3242717" cy="588542"/>
          </a:xfrm>
          <a:prstGeom prst="rect">
            <a:avLst/>
          </a:prstGeom>
        </p:spPr>
        <p:txBody>
          <a:bodyPr anchor="t" rtlCol="false" tIns="0" lIns="0" bIns="0" rIns="0">
            <a:spAutoFit/>
          </a:bodyPr>
          <a:lstStyle/>
          <a:p>
            <a:pPr algn="ctr">
              <a:lnSpc>
                <a:spcPts val="4835"/>
              </a:lnSpc>
            </a:pPr>
            <a:r>
              <a:rPr lang="en-US" b="true" sz="3454">
                <a:solidFill>
                  <a:srgbClr val="F6FBFE"/>
                </a:solidFill>
                <a:latin typeface="Inter 2 Bold"/>
                <a:ea typeface="Inter 2 Bold"/>
                <a:cs typeface="Inter 2 Bold"/>
                <a:sym typeface="Inter 2 Bold"/>
              </a:rPr>
              <a:t>Cơ chế phát </a:t>
            </a:r>
          </a:p>
        </p:txBody>
      </p:sp>
      <p:sp>
        <p:nvSpPr>
          <p:cNvPr name="TextBox 19" id="19"/>
          <p:cNvSpPr txBox="true"/>
          <p:nvPr/>
        </p:nvSpPr>
        <p:spPr>
          <a:xfrm rot="0">
            <a:off x="1338307" y="2760440"/>
            <a:ext cx="9717060" cy="621363"/>
          </a:xfrm>
          <a:prstGeom prst="rect">
            <a:avLst/>
          </a:prstGeom>
        </p:spPr>
        <p:txBody>
          <a:bodyPr anchor="t" rtlCol="false" tIns="0" lIns="0" bIns="0" rIns="0">
            <a:spAutoFit/>
          </a:bodyPr>
          <a:lstStyle/>
          <a:p>
            <a:pPr algn="ctr">
              <a:lnSpc>
                <a:spcPts val="4502"/>
              </a:lnSpc>
            </a:pPr>
            <a:r>
              <a:rPr lang="en-US" sz="4328" spc="-116">
                <a:solidFill>
                  <a:srgbClr val="F9FAFD"/>
                </a:solidFill>
                <a:latin typeface="SVN-Neutraface 2"/>
                <a:ea typeface="SVN-Neutraface 2"/>
                <a:cs typeface="SVN-Neutraface 2"/>
                <a:sym typeface="SVN-Neutraface 2"/>
              </a:rPr>
              <a:t>3. PHẦN MỀM VÀ LUỒNG XỬ LÝ </a:t>
            </a:r>
          </a:p>
        </p:txBody>
      </p:sp>
      <p:sp>
        <p:nvSpPr>
          <p:cNvPr name="TextBox 20" id="20"/>
          <p:cNvSpPr txBox="true"/>
          <p:nvPr/>
        </p:nvSpPr>
        <p:spPr>
          <a:xfrm rot="0">
            <a:off x="1338307" y="3698471"/>
            <a:ext cx="9717060" cy="535003"/>
          </a:xfrm>
          <a:prstGeom prst="rect">
            <a:avLst/>
          </a:prstGeom>
        </p:spPr>
        <p:txBody>
          <a:bodyPr anchor="t" rtlCol="false" tIns="0" lIns="0" bIns="0" rIns="0">
            <a:spAutoFit/>
          </a:bodyPr>
          <a:lstStyle/>
          <a:p>
            <a:pPr algn="ctr">
              <a:lnSpc>
                <a:spcPts val="3982"/>
              </a:lnSpc>
            </a:pPr>
            <a:r>
              <a:rPr lang="en-US" sz="3828" spc="-103">
                <a:solidFill>
                  <a:srgbClr val="FDCF2E"/>
                </a:solidFill>
                <a:latin typeface="SVN-Neutraface 2"/>
                <a:ea typeface="SVN-Neutraface 2"/>
                <a:cs typeface="SVN-Neutraface 2"/>
                <a:sym typeface="SVN-Neutraface 2"/>
              </a:rPr>
              <a:t>3.4 HỆ THỐNG TEXT-TO-SPEECH TTS</a:t>
            </a:r>
          </a:p>
        </p:txBody>
      </p:sp>
      <p:sp>
        <p:nvSpPr>
          <p:cNvPr name="Freeform 21" id="21"/>
          <p:cNvSpPr/>
          <p:nvPr/>
        </p:nvSpPr>
        <p:spPr>
          <a:xfrm flipH="false" flipV="false" rot="0">
            <a:off x="11139881" y="825654"/>
            <a:ext cx="7190623" cy="9461346"/>
          </a:xfrm>
          <a:custGeom>
            <a:avLst/>
            <a:gdLst/>
            <a:ahLst/>
            <a:cxnLst/>
            <a:rect r="r" b="b" t="t" l="l"/>
            <a:pathLst>
              <a:path h="9461346" w="7190623">
                <a:moveTo>
                  <a:pt x="0" y="0"/>
                </a:moveTo>
                <a:lnTo>
                  <a:pt x="7190623" y="0"/>
                </a:lnTo>
                <a:lnTo>
                  <a:pt x="7190623" y="9461346"/>
                </a:lnTo>
                <a:lnTo>
                  <a:pt x="0" y="94613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6570240" y="1134142"/>
            <a:ext cx="907573" cy="907573"/>
          </a:xfrm>
          <a:custGeom>
            <a:avLst/>
            <a:gdLst/>
            <a:ahLst/>
            <a:cxnLst/>
            <a:rect r="r" b="b" t="t" l="l"/>
            <a:pathLst>
              <a:path h="907573" w="907573">
                <a:moveTo>
                  <a:pt x="0" y="0"/>
                </a:moveTo>
                <a:lnTo>
                  <a:pt x="907572" y="0"/>
                </a:lnTo>
                <a:lnTo>
                  <a:pt x="907572" y="907573"/>
                </a:lnTo>
                <a:lnTo>
                  <a:pt x="0" y="9075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7109652" y="6625067"/>
            <a:ext cx="907573" cy="907573"/>
          </a:xfrm>
          <a:custGeom>
            <a:avLst/>
            <a:gdLst/>
            <a:ahLst/>
            <a:cxnLst/>
            <a:rect r="r" b="b" t="t" l="l"/>
            <a:pathLst>
              <a:path h="907573" w="907573">
                <a:moveTo>
                  <a:pt x="0" y="0"/>
                </a:moveTo>
                <a:lnTo>
                  <a:pt x="907573" y="0"/>
                </a:lnTo>
                <a:lnTo>
                  <a:pt x="907573" y="907573"/>
                </a:lnTo>
                <a:lnTo>
                  <a:pt x="0" y="9075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444095" y="3875547"/>
            <a:ext cx="907573" cy="907573"/>
          </a:xfrm>
          <a:custGeom>
            <a:avLst/>
            <a:gdLst/>
            <a:ahLst/>
            <a:cxnLst/>
            <a:rect r="r" b="b" t="t" l="l"/>
            <a:pathLst>
              <a:path h="907573" w="907573">
                <a:moveTo>
                  <a:pt x="0" y="0"/>
                </a:moveTo>
                <a:lnTo>
                  <a:pt x="907573" y="0"/>
                </a:lnTo>
                <a:lnTo>
                  <a:pt x="907573" y="907573"/>
                </a:lnTo>
                <a:lnTo>
                  <a:pt x="0" y="9075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2351668" y="2079383"/>
            <a:ext cx="4928969" cy="1897752"/>
          </a:xfrm>
          <a:prstGeom prst="rect">
            <a:avLst/>
          </a:prstGeom>
        </p:spPr>
        <p:txBody>
          <a:bodyPr anchor="t" rtlCol="false" tIns="0" lIns="0" bIns="0" rIns="0">
            <a:spAutoFit/>
          </a:bodyPr>
          <a:lstStyle/>
          <a:p>
            <a:pPr algn="l">
              <a:lnSpc>
                <a:spcPts val="3024"/>
              </a:lnSpc>
            </a:pPr>
            <a:r>
              <a:rPr lang="en-US" sz="2160">
                <a:solidFill>
                  <a:srgbClr val="FFFFFF"/>
                </a:solidFill>
                <a:latin typeface="Inter 1"/>
                <a:ea typeface="Inter 1"/>
                <a:cs typeface="Inter 1"/>
                <a:sym typeface="Inter 1"/>
              </a:rPr>
              <a:t>Hệ thống sẽ gửi một gói tin mqtt tới thiết bị báo rằng file audio đã sẵn sàng kèm link trỏ đến file đó trên server và sẽ mở một HTTP streaming để gửi dữ liệu khi thiết bị kết nối đến .</a:t>
            </a:r>
          </a:p>
        </p:txBody>
      </p:sp>
      <p:sp>
        <p:nvSpPr>
          <p:cNvPr name="TextBox 26" id="26"/>
          <p:cNvSpPr txBox="true"/>
          <p:nvPr/>
        </p:nvSpPr>
        <p:spPr>
          <a:xfrm rot="0">
            <a:off x="12387472" y="5141889"/>
            <a:ext cx="4928969" cy="1190362"/>
          </a:xfrm>
          <a:prstGeom prst="rect">
            <a:avLst/>
          </a:prstGeom>
        </p:spPr>
        <p:txBody>
          <a:bodyPr anchor="t" rtlCol="false" tIns="0" lIns="0" bIns="0" rIns="0">
            <a:spAutoFit/>
          </a:bodyPr>
          <a:lstStyle/>
          <a:p>
            <a:pPr algn="l">
              <a:lnSpc>
                <a:spcPts val="3164"/>
              </a:lnSpc>
            </a:pPr>
            <a:r>
              <a:rPr lang="en-US" sz="2260">
                <a:solidFill>
                  <a:srgbClr val="000000"/>
                </a:solidFill>
                <a:latin typeface="Inter 1"/>
                <a:ea typeface="Inter 1"/>
                <a:cs typeface="Inter 1"/>
                <a:sym typeface="Inter 1"/>
              </a:rPr>
              <a:t>Sau khi nhận được gói tin mqtt thiết bị sẽ tiến hành tạo một http get đến link audio đã nhận được </a:t>
            </a:r>
          </a:p>
        </p:txBody>
      </p:sp>
      <p:sp>
        <p:nvSpPr>
          <p:cNvPr name="TextBox 27" id="27"/>
          <p:cNvSpPr txBox="true"/>
          <p:nvPr/>
        </p:nvSpPr>
        <p:spPr>
          <a:xfrm rot="0">
            <a:off x="12270708" y="7894590"/>
            <a:ext cx="4928969" cy="1190362"/>
          </a:xfrm>
          <a:prstGeom prst="rect">
            <a:avLst/>
          </a:prstGeom>
        </p:spPr>
        <p:txBody>
          <a:bodyPr anchor="t" rtlCol="false" tIns="0" lIns="0" bIns="0" rIns="0">
            <a:spAutoFit/>
          </a:bodyPr>
          <a:lstStyle/>
          <a:p>
            <a:pPr algn="l">
              <a:lnSpc>
                <a:spcPts val="3164"/>
              </a:lnSpc>
            </a:pPr>
            <a:r>
              <a:rPr lang="en-US" sz="2260">
                <a:solidFill>
                  <a:srgbClr val="FFF9F9"/>
                </a:solidFill>
                <a:latin typeface="Inter 1"/>
                <a:ea typeface="Inter 1"/>
                <a:cs typeface="Inter 1"/>
                <a:sym typeface="Inter 1"/>
              </a:rPr>
              <a:t>T</a:t>
            </a:r>
            <a:r>
              <a:rPr lang="en-US" sz="2260">
                <a:solidFill>
                  <a:srgbClr val="FFF9F9"/>
                </a:solidFill>
                <a:latin typeface="Inter 1"/>
                <a:ea typeface="Inter 1"/>
                <a:cs typeface="Inter 1"/>
                <a:sym typeface="Inter 1"/>
              </a:rPr>
              <a:t>hiết bị tiến hành sử dụng các thư viện hỗ trợ Stream audio ví dụ như : AudioOutputI2S.h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0">
            <a:off x="737118" y="4459349"/>
            <a:ext cx="5629729" cy="3936236"/>
            <a:chOff x="0" y="0"/>
            <a:chExt cx="701607" cy="490555"/>
          </a:xfrm>
        </p:grpSpPr>
        <p:sp>
          <p:nvSpPr>
            <p:cNvPr name="Freeform 3" id="3"/>
            <p:cNvSpPr/>
            <p:nvPr/>
          </p:nvSpPr>
          <p:spPr>
            <a:xfrm flipH="false" flipV="false" rot="0">
              <a:off x="0" y="0"/>
              <a:ext cx="701607" cy="490555"/>
            </a:xfrm>
            <a:custGeom>
              <a:avLst/>
              <a:gdLst/>
              <a:ahLst/>
              <a:cxnLst/>
              <a:rect r="r" b="b" t="t" l="l"/>
              <a:pathLst>
                <a:path h="490555" w="701607">
                  <a:moveTo>
                    <a:pt x="71510" y="0"/>
                  </a:moveTo>
                  <a:lnTo>
                    <a:pt x="630097" y="0"/>
                  </a:lnTo>
                  <a:cubicBezTo>
                    <a:pt x="649063" y="0"/>
                    <a:pt x="667251" y="7534"/>
                    <a:pt x="680662" y="20945"/>
                  </a:cubicBezTo>
                  <a:cubicBezTo>
                    <a:pt x="694073" y="34355"/>
                    <a:pt x="701607" y="52544"/>
                    <a:pt x="701607" y="71510"/>
                  </a:cubicBezTo>
                  <a:lnTo>
                    <a:pt x="701607" y="419045"/>
                  </a:lnTo>
                  <a:cubicBezTo>
                    <a:pt x="701607" y="438011"/>
                    <a:pt x="694073" y="456199"/>
                    <a:pt x="680662" y="469610"/>
                  </a:cubicBezTo>
                  <a:cubicBezTo>
                    <a:pt x="667251" y="483021"/>
                    <a:pt x="649063" y="490555"/>
                    <a:pt x="630097" y="490555"/>
                  </a:cubicBezTo>
                  <a:lnTo>
                    <a:pt x="71510" y="490555"/>
                  </a:lnTo>
                  <a:cubicBezTo>
                    <a:pt x="52544" y="490555"/>
                    <a:pt x="34355" y="483021"/>
                    <a:pt x="20945" y="469610"/>
                  </a:cubicBezTo>
                  <a:cubicBezTo>
                    <a:pt x="7534" y="456199"/>
                    <a:pt x="0" y="438011"/>
                    <a:pt x="0" y="419045"/>
                  </a:cubicBezTo>
                  <a:lnTo>
                    <a:pt x="0" y="71510"/>
                  </a:lnTo>
                  <a:cubicBezTo>
                    <a:pt x="0" y="52544"/>
                    <a:pt x="7534" y="34355"/>
                    <a:pt x="20945" y="20945"/>
                  </a:cubicBezTo>
                  <a:cubicBezTo>
                    <a:pt x="34355" y="7534"/>
                    <a:pt x="52544" y="0"/>
                    <a:pt x="71510" y="0"/>
                  </a:cubicBezTo>
                  <a:close/>
                </a:path>
              </a:pathLst>
            </a:custGeom>
            <a:blipFill>
              <a:blip r:embed="rId2"/>
              <a:stretch>
                <a:fillRect l="-2471" t="0" r="-2471" b="0"/>
              </a:stretch>
            </a:blipFill>
            <a:ln cap="rnd">
              <a:noFill/>
              <a:prstDash val="solid"/>
              <a:round/>
            </a:ln>
          </p:spPr>
        </p:sp>
      </p:grpSp>
      <p:sp>
        <p:nvSpPr>
          <p:cNvPr name="Freeform 4" id="4"/>
          <p:cNvSpPr/>
          <p:nvPr/>
        </p:nvSpPr>
        <p:spPr>
          <a:xfrm flipH="false" flipV="true" rot="-10800000">
            <a:off x="12822635" y="-1279498"/>
            <a:ext cx="5440014" cy="5275859"/>
          </a:xfrm>
          <a:custGeom>
            <a:avLst/>
            <a:gdLst/>
            <a:ahLst/>
            <a:cxnLst/>
            <a:rect r="r" b="b" t="t" l="l"/>
            <a:pathLst>
              <a:path h="5275859" w="5440014">
                <a:moveTo>
                  <a:pt x="0" y="5275859"/>
                </a:moveTo>
                <a:lnTo>
                  <a:pt x="5440013" y="5275859"/>
                </a:lnTo>
                <a:lnTo>
                  <a:pt x="5440013" y="0"/>
                </a:lnTo>
                <a:lnTo>
                  <a:pt x="0" y="0"/>
                </a:lnTo>
                <a:lnTo>
                  <a:pt x="0" y="527585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742084" y="8298035"/>
            <a:ext cx="473931" cy="4739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3055"/>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6859636" y="5014240"/>
            <a:ext cx="821282" cy="821282"/>
            <a:chOff x="0" y="0"/>
            <a:chExt cx="1095043" cy="1095043"/>
          </a:xfrm>
        </p:grpSpPr>
        <p:grpSp>
          <p:nvGrpSpPr>
            <p:cNvPr name="Group 9" id="9"/>
            <p:cNvGrpSpPr/>
            <p:nvPr/>
          </p:nvGrpSpPr>
          <p:grpSpPr>
            <a:xfrm rot="0">
              <a:off x="0" y="0"/>
              <a:ext cx="1095043" cy="10950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305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239"/>
                  </a:lnSpc>
                </a:pPr>
              </a:p>
            </p:txBody>
          </p:sp>
        </p:grpSp>
        <p:grpSp>
          <p:nvGrpSpPr>
            <p:cNvPr name="Group 12" id="12"/>
            <p:cNvGrpSpPr/>
            <p:nvPr/>
          </p:nvGrpSpPr>
          <p:grpSpPr>
            <a:xfrm rot="0">
              <a:off x="221337" y="262851"/>
              <a:ext cx="652369" cy="569340"/>
              <a:chOff x="0" y="0"/>
              <a:chExt cx="698500" cy="609600"/>
            </a:xfrm>
          </p:grpSpPr>
          <p:sp>
            <p:nvSpPr>
              <p:cNvPr name="Freeform 13" id="13"/>
              <p:cNvSpPr/>
              <p:nvPr/>
            </p:nvSpPr>
            <p:spPr>
              <a:xfrm flipH="false" flipV="false" rot="0">
                <a:off x="68604" y="0"/>
                <a:ext cx="561292" cy="515027"/>
              </a:xfrm>
              <a:custGeom>
                <a:avLst/>
                <a:gdLst/>
                <a:ahLst/>
                <a:cxnLst/>
                <a:rect r="r" b="b" t="t" l="l"/>
                <a:pathLst>
                  <a:path h="515027" w="561292">
                    <a:moveTo>
                      <a:pt x="199529" y="468014"/>
                    </a:moveTo>
                    <a:lnTo>
                      <a:pt x="12513" y="141586"/>
                    </a:lnTo>
                    <a:cubicBezTo>
                      <a:pt x="-4255" y="112318"/>
                      <a:pt x="-4165" y="76334"/>
                      <a:pt x="12749" y="47150"/>
                    </a:cubicBezTo>
                    <a:cubicBezTo>
                      <a:pt x="29663" y="17966"/>
                      <a:pt x="60841" y="0"/>
                      <a:pt x="94573" y="0"/>
                    </a:cubicBezTo>
                    <a:lnTo>
                      <a:pt x="466719" y="0"/>
                    </a:lnTo>
                    <a:cubicBezTo>
                      <a:pt x="500451" y="0"/>
                      <a:pt x="531629" y="17966"/>
                      <a:pt x="548543" y="47150"/>
                    </a:cubicBezTo>
                    <a:cubicBezTo>
                      <a:pt x="565457" y="76334"/>
                      <a:pt x="565547" y="112318"/>
                      <a:pt x="548779" y="141586"/>
                    </a:cubicBezTo>
                    <a:lnTo>
                      <a:pt x="361763" y="468014"/>
                    </a:lnTo>
                    <a:cubicBezTo>
                      <a:pt x="345104" y="497091"/>
                      <a:pt x="314157" y="515027"/>
                      <a:pt x="280646" y="515027"/>
                    </a:cubicBezTo>
                    <a:cubicBezTo>
                      <a:pt x="247135" y="515027"/>
                      <a:pt x="216188" y="497091"/>
                      <a:pt x="199529" y="468014"/>
                    </a:cubicBezTo>
                    <a:close/>
                  </a:path>
                </a:pathLst>
              </a:custGeom>
              <a:solidFill>
                <a:srgbClr val="FFD116"/>
              </a:solidFill>
            </p:spPr>
          </p:sp>
          <p:sp>
            <p:nvSpPr>
              <p:cNvPr name="TextBox 14" id="14"/>
              <p:cNvSpPr txBox="true"/>
              <p:nvPr/>
            </p:nvSpPr>
            <p:spPr>
              <a:xfrm>
                <a:off x="215900" y="-38100"/>
                <a:ext cx="266700" cy="419100"/>
              </a:xfrm>
              <a:prstGeom prst="rect">
                <a:avLst/>
              </a:prstGeom>
            </p:spPr>
            <p:txBody>
              <a:bodyPr anchor="ctr" rtlCol="false" tIns="50800" lIns="50800" bIns="50800" rIns="50800"/>
              <a:lstStyle/>
              <a:p>
                <a:pPr algn="ctr">
                  <a:lnSpc>
                    <a:spcPts val="2239"/>
                  </a:lnSpc>
                </a:pPr>
              </a:p>
            </p:txBody>
          </p:sp>
        </p:grpSp>
      </p:grpSp>
      <p:grpSp>
        <p:nvGrpSpPr>
          <p:cNvPr name="Group 15" id="15"/>
          <p:cNvGrpSpPr/>
          <p:nvPr/>
        </p:nvGrpSpPr>
        <p:grpSpPr>
          <a:xfrm rot="0">
            <a:off x="6859636" y="6454289"/>
            <a:ext cx="821282" cy="821282"/>
            <a:chOff x="0" y="0"/>
            <a:chExt cx="1095043" cy="1095043"/>
          </a:xfrm>
        </p:grpSpPr>
        <p:grpSp>
          <p:nvGrpSpPr>
            <p:cNvPr name="Group 16" id="16"/>
            <p:cNvGrpSpPr/>
            <p:nvPr/>
          </p:nvGrpSpPr>
          <p:grpSpPr>
            <a:xfrm rot="0">
              <a:off x="0" y="0"/>
              <a:ext cx="1095043" cy="109504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305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221337" y="262851"/>
              <a:ext cx="652369" cy="569340"/>
              <a:chOff x="0" y="0"/>
              <a:chExt cx="698500" cy="609600"/>
            </a:xfrm>
          </p:grpSpPr>
          <p:sp>
            <p:nvSpPr>
              <p:cNvPr name="Freeform 20" id="20"/>
              <p:cNvSpPr/>
              <p:nvPr/>
            </p:nvSpPr>
            <p:spPr>
              <a:xfrm flipH="false" flipV="false" rot="0">
                <a:off x="68604" y="0"/>
                <a:ext cx="561292" cy="515027"/>
              </a:xfrm>
              <a:custGeom>
                <a:avLst/>
                <a:gdLst/>
                <a:ahLst/>
                <a:cxnLst/>
                <a:rect r="r" b="b" t="t" l="l"/>
                <a:pathLst>
                  <a:path h="515027" w="561292">
                    <a:moveTo>
                      <a:pt x="199529" y="468014"/>
                    </a:moveTo>
                    <a:lnTo>
                      <a:pt x="12513" y="141586"/>
                    </a:lnTo>
                    <a:cubicBezTo>
                      <a:pt x="-4255" y="112318"/>
                      <a:pt x="-4165" y="76334"/>
                      <a:pt x="12749" y="47150"/>
                    </a:cubicBezTo>
                    <a:cubicBezTo>
                      <a:pt x="29663" y="17966"/>
                      <a:pt x="60841" y="0"/>
                      <a:pt x="94573" y="0"/>
                    </a:cubicBezTo>
                    <a:lnTo>
                      <a:pt x="466719" y="0"/>
                    </a:lnTo>
                    <a:cubicBezTo>
                      <a:pt x="500451" y="0"/>
                      <a:pt x="531629" y="17966"/>
                      <a:pt x="548543" y="47150"/>
                    </a:cubicBezTo>
                    <a:cubicBezTo>
                      <a:pt x="565457" y="76334"/>
                      <a:pt x="565547" y="112318"/>
                      <a:pt x="548779" y="141586"/>
                    </a:cubicBezTo>
                    <a:lnTo>
                      <a:pt x="361763" y="468014"/>
                    </a:lnTo>
                    <a:cubicBezTo>
                      <a:pt x="345104" y="497091"/>
                      <a:pt x="314157" y="515027"/>
                      <a:pt x="280646" y="515027"/>
                    </a:cubicBezTo>
                    <a:cubicBezTo>
                      <a:pt x="247135" y="515027"/>
                      <a:pt x="216188" y="497091"/>
                      <a:pt x="199529" y="468014"/>
                    </a:cubicBezTo>
                    <a:close/>
                  </a:path>
                </a:pathLst>
              </a:custGeom>
              <a:solidFill>
                <a:srgbClr val="FFD116"/>
              </a:solidFill>
            </p:spPr>
          </p:sp>
          <p:sp>
            <p:nvSpPr>
              <p:cNvPr name="TextBox 21" id="21"/>
              <p:cNvSpPr txBox="true"/>
              <p:nvPr/>
            </p:nvSpPr>
            <p:spPr>
              <a:xfrm>
                <a:off x="215900" y="-38100"/>
                <a:ext cx="266700" cy="419100"/>
              </a:xfrm>
              <a:prstGeom prst="rect">
                <a:avLst/>
              </a:prstGeom>
            </p:spPr>
            <p:txBody>
              <a:bodyPr anchor="ctr" rtlCol="false" tIns="50800" lIns="50800" bIns="50800" rIns="50800"/>
              <a:lstStyle/>
              <a:p>
                <a:pPr algn="ctr">
                  <a:lnSpc>
                    <a:spcPts val="2239"/>
                  </a:lnSpc>
                </a:pPr>
              </a:p>
            </p:txBody>
          </p:sp>
        </p:grpSp>
      </p:grpSp>
      <p:grpSp>
        <p:nvGrpSpPr>
          <p:cNvPr name="Group 22" id="22"/>
          <p:cNvGrpSpPr/>
          <p:nvPr/>
        </p:nvGrpSpPr>
        <p:grpSpPr>
          <a:xfrm rot="0">
            <a:off x="6859636" y="7894338"/>
            <a:ext cx="821282" cy="821282"/>
            <a:chOff x="0" y="0"/>
            <a:chExt cx="1095043" cy="1095043"/>
          </a:xfrm>
        </p:grpSpPr>
        <p:grpSp>
          <p:nvGrpSpPr>
            <p:cNvPr name="Group 23" id="23"/>
            <p:cNvGrpSpPr/>
            <p:nvPr/>
          </p:nvGrpSpPr>
          <p:grpSpPr>
            <a:xfrm rot="0">
              <a:off x="0" y="0"/>
              <a:ext cx="1095043" cy="109504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3055"/>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239"/>
                  </a:lnSpc>
                </a:pPr>
              </a:p>
            </p:txBody>
          </p:sp>
        </p:grpSp>
        <p:grpSp>
          <p:nvGrpSpPr>
            <p:cNvPr name="Group 26" id="26"/>
            <p:cNvGrpSpPr/>
            <p:nvPr/>
          </p:nvGrpSpPr>
          <p:grpSpPr>
            <a:xfrm rot="0">
              <a:off x="221337" y="262851"/>
              <a:ext cx="652369" cy="569340"/>
              <a:chOff x="0" y="0"/>
              <a:chExt cx="698500" cy="609600"/>
            </a:xfrm>
          </p:grpSpPr>
          <p:sp>
            <p:nvSpPr>
              <p:cNvPr name="Freeform 27" id="27"/>
              <p:cNvSpPr/>
              <p:nvPr/>
            </p:nvSpPr>
            <p:spPr>
              <a:xfrm flipH="false" flipV="false" rot="0">
                <a:off x="68604" y="0"/>
                <a:ext cx="561292" cy="515027"/>
              </a:xfrm>
              <a:custGeom>
                <a:avLst/>
                <a:gdLst/>
                <a:ahLst/>
                <a:cxnLst/>
                <a:rect r="r" b="b" t="t" l="l"/>
                <a:pathLst>
                  <a:path h="515027" w="561292">
                    <a:moveTo>
                      <a:pt x="199529" y="468014"/>
                    </a:moveTo>
                    <a:lnTo>
                      <a:pt x="12513" y="141586"/>
                    </a:lnTo>
                    <a:cubicBezTo>
                      <a:pt x="-4255" y="112318"/>
                      <a:pt x="-4165" y="76334"/>
                      <a:pt x="12749" y="47150"/>
                    </a:cubicBezTo>
                    <a:cubicBezTo>
                      <a:pt x="29663" y="17966"/>
                      <a:pt x="60841" y="0"/>
                      <a:pt x="94573" y="0"/>
                    </a:cubicBezTo>
                    <a:lnTo>
                      <a:pt x="466719" y="0"/>
                    </a:lnTo>
                    <a:cubicBezTo>
                      <a:pt x="500451" y="0"/>
                      <a:pt x="531629" y="17966"/>
                      <a:pt x="548543" y="47150"/>
                    </a:cubicBezTo>
                    <a:cubicBezTo>
                      <a:pt x="565457" y="76334"/>
                      <a:pt x="565547" y="112318"/>
                      <a:pt x="548779" y="141586"/>
                    </a:cubicBezTo>
                    <a:lnTo>
                      <a:pt x="361763" y="468014"/>
                    </a:lnTo>
                    <a:cubicBezTo>
                      <a:pt x="345104" y="497091"/>
                      <a:pt x="314157" y="515027"/>
                      <a:pt x="280646" y="515027"/>
                    </a:cubicBezTo>
                    <a:cubicBezTo>
                      <a:pt x="247135" y="515027"/>
                      <a:pt x="216188" y="497091"/>
                      <a:pt x="199529" y="468014"/>
                    </a:cubicBezTo>
                    <a:close/>
                  </a:path>
                </a:pathLst>
              </a:custGeom>
              <a:solidFill>
                <a:srgbClr val="FFD116"/>
              </a:solidFill>
            </p:spPr>
          </p:sp>
          <p:sp>
            <p:nvSpPr>
              <p:cNvPr name="TextBox 28" id="28"/>
              <p:cNvSpPr txBox="true"/>
              <p:nvPr/>
            </p:nvSpPr>
            <p:spPr>
              <a:xfrm>
                <a:off x="215900" y="-38100"/>
                <a:ext cx="266700" cy="419100"/>
              </a:xfrm>
              <a:prstGeom prst="rect">
                <a:avLst/>
              </a:prstGeom>
            </p:spPr>
            <p:txBody>
              <a:bodyPr anchor="ctr" rtlCol="false" tIns="50800" lIns="50800" bIns="50800" rIns="50800"/>
              <a:lstStyle/>
              <a:p>
                <a:pPr algn="ctr">
                  <a:lnSpc>
                    <a:spcPts val="2239"/>
                  </a:lnSpc>
                </a:pPr>
              </a:p>
            </p:txBody>
          </p:sp>
        </p:grpSp>
      </p:grpSp>
      <p:grpSp>
        <p:nvGrpSpPr>
          <p:cNvPr name="Group 29" id="29"/>
          <p:cNvGrpSpPr/>
          <p:nvPr/>
        </p:nvGrpSpPr>
        <p:grpSpPr>
          <a:xfrm rot="0">
            <a:off x="6859636" y="9149995"/>
            <a:ext cx="821282" cy="821282"/>
            <a:chOff x="0" y="0"/>
            <a:chExt cx="1095043" cy="1095043"/>
          </a:xfrm>
        </p:grpSpPr>
        <p:grpSp>
          <p:nvGrpSpPr>
            <p:cNvPr name="Group 30" id="30"/>
            <p:cNvGrpSpPr/>
            <p:nvPr/>
          </p:nvGrpSpPr>
          <p:grpSpPr>
            <a:xfrm rot="0">
              <a:off x="0" y="0"/>
              <a:ext cx="1095043" cy="109504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3055"/>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239"/>
                  </a:lnSpc>
                </a:pPr>
              </a:p>
            </p:txBody>
          </p:sp>
        </p:grpSp>
        <p:grpSp>
          <p:nvGrpSpPr>
            <p:cNvPr name="Group 33" id="33"/>
            <p:cNvGrpSpPr/>
            <p:nvPr/>
          </p:nvGrpSpPr>
          <p:grpSpPr>
            <a:xfrm rot="0">
              <a:off x="221337" y="262851"/>
              <a:ext cx="652369" cy="569340"/>
              <a:chOff x="0" y="0"/>
              <a:chExt cx="698500" cy="609600"/>
            </a:xfrm>
          </p:grpSpPr>
          <p:sp>
            <p:nvSpPr>
              <p:cNvPr name="Freeform 34" id="34"/>
              <p:cNvSpPr/>
              <p:nvPr/>
            </p:nvSpPr>
            <p:spPr>
              <a:xfrm flipH="false" flipV="false" rot="0">
                <a:off x="68604" y="0"/>
                <a:ext cx="561292" cy="515027"/>
              </a:xfrm>
              <a:custGeom>
                <a:avLst/>
                <a:gdLst/>
                <a:ahLst/>
                <a:cxnLst/>
                <a:rect r="r" b="b" t="t" l="l"/>
                <a:pathLst>
                  <a:path h="515027" w="561292">
                    <a:moveTo>
                      <a:pt x="199529" y="468014"/>
                    </a:moveTo>
                    <a:lnTo>
                      <a:pt x="12513" y="141586"/>
                    </a:lnTo>
                    <a:cubicBezTo>
                      <a:pt x="-4255" y="112318"/>
                      <a:pt x="-4165" y="76334"/>
                      <a:pt x="12749" y="47150"/>
                    </a:cubicBezTo>
                    <a:cubicBezTo>
                      <a:pt x="29663" y="17966"/>
                      <a:pt x="60841" y="0"/>
                      <a:pt x="94573" y="0"/>
                    </a:cubicBezTo>
                    <a:lnTo>
                      <a:pt x="466719" y="0"/>
                    </a:lnTo>
                    <a:cubicBezTo>
                      <a:pt x="500451" y="0"/>
                      <a:pt x="531629" y="17966"/>
                      <a:pt x="548543" y="47150"/>
                    </a:cubicBezTo>
                    <a:cubicBezTo>
                      <a:pt x="565457" y="76334"/>
                      <a:pt x="565547" y="112318"/>
                      <a:pt x="548779" y="141586"/>
                    </a:cubicBezTo>
                    <a:lnTo>
                      <a:pt x="361763" y="468014"/>
                    </a:lnTo>
                    <a:cubicBezTo>
                      <a:pt x="345104" y="497091"/>
                      <a:pt x="314157" y="515027"/>
                      <a:pt x="280646" y="515027"/>
                    </a:cubicBezTo>
                    <a:cubicBezTo>
                      <a:pt x="247135" y="515027"/>
                      <a:pt x="216188" y="497091"/>
                      <a:pt x="199529" y="468014"/>
                    </a:cubicBezTo>
                    <a:close/>
                  </a:path>
                </a:pathLst>
              </a:custGeom>
              <a:solidFill>
                <a:srgbClr val="FFD116"/>
              </a:solidFill>
            </p:spPr>
          </p:sp>
          <p:sp>
            <p:nvSpPr>
              <p:cNvPr name="TextBox 35" id="35"/>
              <p:cNvSpPr txBox="true"/>
              <p:nvPr/>
            </p:nvSpPr>
            <p:spPr>
              <a:xfrm>
                <a:off x="215900" y="-38100"/>
                <a:ext cx="266700" cy="419100"/>
              </a:xfrm>
              <a:prstGeom prst="rect">
                <a:avLst/>
              </a:prstGeom>
            </p:spPr>
            <p:txBody>
              <a:bodyPr anchor="ctr" rtlCol="false" tIns="50800" lIns="50800" bIns="50800" rIns="50800"/>
              <a:lstStyle/>
              <a:p>
                <a:pPr algn="ctr">
                  <a:lnSpc>
                    <a:spcPts val="2239"/>
                  </a:lnSpc>
                </a:pPr>
              </a:p>
            </p:txBody>
          </p:sp>
        </p:grpSp>
      </p:grpSp>
      <p:sp>
        <p:nvSpPr>
          <p:cNvPr name="TextBox 36" id="36"/>
          <p:cNvSpPr txBox="true"/>
          <p:nvPr/>
        </p:nvSpPr>
        <p:spPr>
          <a:xfrm rot="0">
            <a:off x="7006690" y="4194150"/>
            <a:ext cx="3990353" cy="473248"/>
          </a:xfrm>
          <a:prstGeom prst="rect">
            <a:avLst/>
          </a:prstGeom>
        </p:spPr>
        <p:txBody>
          <a:bodyPr anchor="t" rtlCol="false" tIns="0" lIns="0" bIns="0" rIns="0">
            <a:spAutoFit/>
          </a:bodyPr>
          <a:lstStyle/>
          <a:p>
            <a:pPr algn="l">
              <a:lnSpc>
                <a:spcPts val="3840"/>
              </a:lnSpc>
            </a:pPr>
            <a:r>
              <a:rPr lang="en-US" b="true" sz="2743">
                <a:solidFill>
                  <a:srgbClr val="000000"/>
                </a:solidFill>
                <a:latin typeface="Inter 2 Bold"/>
                <a:ea typeface="Inter 2 Bold"/>
                <a:cs typeface="Inter 2 Bold"/>
                <a:sym typeface="Inter 2 Bold"/>
              </a:rPr>
              <a:t>CƠ </a:t>
            </a:r>
            <a:r>
              <a:rPr lang="en-US" b="true" sz="2743">
                <a:solidFill>
                  <a:srgbClr val="000000"/>
                </a:solidFill>
                <a:latin typeface="Inter 2 Bold"/>
                <a:ea typeface="Inter 2 Bold"/>
                <a:cs typeface="Inter 2 Bold"/>
                <a:sym typeface="Inter 2 Bold"/>
              </a:rPr>
              <a:t>CHẾ HOẠT ĐỘNG :</a:t>
            </a:r>
          </a:p>
        </p:txBody>
      </p:sp>
      <p:sp>
        <p:nvSpPr>
          <p:cNvPr name="TextBox 37" id="37"/>
          <p:cNvSpPr txBox="true"/>
          <p:nvPr/>
        </p:nvSpPr>
        <p:spPr>
          <a:xfrm rot="0">
            <a:off x="7956260" y="4915049"/>
            <a:ext cx="9732751" cy="1243965"/>
          </a:xfrm>
          <a:prstGeom prst="rect">
            <a:avLst/>
          </a:prstGeom>
        </p:spPr>
        <p:txBody>
          <a:bodyPr anchor="t" rtlCol="false" tIns="0" lIns="0" bIns="0" rIns="0">
            <a:spAutoFit/>
          </a:bodyPr>
          <a:lstStyle/>
          <a:p>
            <a:pPr algn="l">
              <a:lnSpc>
                <a:spcPts val="3359"/>
              </a:lnSpc>
            </a:pPr>
            <a:r>
              <a:rPr lang="en-US" sz="2399">
                <a:solidFill>
                  <a:srgbClr val="1D3055"/>
                </a:solidFill>
                <a:latin typeface="Inter 2"/>
                <a:ea typeface="Inter 2"/>
                <a:cs typeface="Inter 2"/>
                <a:sym typeface="Inter 2"/>
              </a:rPr>
              <a:t>Khi thiết bị cl</a:t>
            </a:r>
            <a:r>
              <a:rPr lang="en-US" sz="2399">
                <a:solidFill>
                  <a:srgbClr val="1D3055"/>
                </a:solidFill>
                <a:latin typeface="Inter 2"/>
                <a:ea typeface="Inter 2"/>
                <a:cs typeface="Inter 2"/>
                <a:sym typeface="Inter 2"/>
              </a:rPr>
              <a:t>ient khởi động, sẽ tiến hành kiểm tra phiên bản code của bản thân thiết bị. Rồi tiến hành một http ge</a:t>
            </a:r>
            <a:r>
              <a:rPr lang="en-US" sz="2399">
                <a:solidFill>
                  <a:srgbClr val="1D3055"/>
                </a:solidFill>
                <a:latin typeface="Inter 2"/>
                <a:ea typeface="Inter 2"/>
                <a:cs typeface="Inter 2"/>
                <a:sym typeface="Inter 2"/>
              </a:rPr>
              <a:t>t tới api endpoint OTA của server</a:t>
            </a:r>
          </a:p>
        </p:txBody>
      </p:sp>
      <p:sp>
        <p:nvSpPr>
          <p:cNvPr name="TextBox 38" id="38"/>
          <p:cNvSpPr txBox="true"/>
          <p:nvPr/>
        </p:nvSpPr>
        <p:spPr>
          <a:xfrm rot="0">
            <a:off x="737118" y="1066800"/>
            <a:ext cx="9717060" cy="621363"/>
          </a:xfrm>
          <a:prstGeom prst="rect">
            <a:avLst/>
          </a:prstGeom>
        </p:spPr>
        <p:txBody>
          <a:bodyPr anchor="t" rtlCol="false" tIns="0" lIns="0" bIns="0" rIns="0">
            <a:spAutoFit/>
          </a:bodyPr>
          <a:lstStyle/>
          <a:p>
            <a:pPr algn="l">
              <a:lnSpc>
                <a:spcPts val="4502"/>
              </a:lnSpc>
            </a:pPr>
            <a:r>
              <a:rPr lang="en-US" sz="4328" spc="-116">
                <a:solidFill>
                  <a:srgbClr val="031743"/>
                </a:solidFill>
                <a:latin typeface="SVN-Neutraface 2"/>
                <a:ea typeface="SVN-Neutraface 2"/>
                <a:cs typeface="SVN-Neutraface 2"/>
                <a:sym typeface="SVN-Neutraface 2"/>
              </a:rPr>
              <a:t>3. PHẦN MỀM VÀ LUỒNG XỬ LÝ </a:t>
            </a:r>
          </a:p>
        </p:txBody>
      </p:sp>
      <p:sp>
        <p:nvSpPr>
          <p:cNvPr name="TextBox 39" id="39"/>
          <p:cNvSpPr txBox="true"/>
          <p:nvPr/>
        </p:nvSpPr>
        <p:spPr>
          <a:xfrm rot="0">
            <a:off x="737118" y="2004831"/>
            <a:ext cx="9717060" cy="535003"/>
          </a:xfrm>
          <a:prstGeom prst="rect">
            <a:avLst/>
          </a:prstGeom>
        </p:spPr>
        <p:txBody>
          <a:bodyPr anchor="t" rtlCol="false" tIns="0" lIns="0" bIns="0" rIns="0">
            <a:spAutoFit/>
          </a:bodyPr>
          <a:lstStyle/>
          <a:p>
            <a:pPr algn="l">
              <a:lnSpc>
                <a:spcPts val="3982"/>
              </a:lnSpc>
            </a:pPr>
            <a:r>
              <a:rPr lang="en-US" sz="3828" spc="-103">
                <a:solidFill>
                  <a:srgbClr val="FF9900"/>
                </a:solidFill>
                <a:latin typeface="SVN-Neutraface 2"/>
                <a:ea typeface="SVN-Neutraface 2"/>
                <a:cs typeface="SVN-Neutraface 2"/>
                <a:sym typeface="SVN-Neutraface 2"/>
              </a:rPr>
              <a:t>3.5 FOTA</a:t>
            </a:r>
          </a:p>
        </p:txBody>
      </p:sp>
      <p:sp>
        <p:nvSpPr>
          <p:cNvPr name="TextBox 40" id="40"/>
          <p:cNvSpPr txBox="true"/>
          <p:nvPr/>
        </p:nvSpPr>
        <p:spPr>
          <a:xfrm rot="0">
            <a:off x="737118" y="2779370"/>
            <a:ext cx="11515300" cy="976630"/>
          </a:xfrm>
          <a:prstGeom prst="rect">
            <a:avLst/>
          </a:prstGeom>
        </p:spPr>
        <p:txBody>
          <a:bodyPr anchor="t" rtlCol="false" tIns="0" lIns="0" bIns="0" rIns="0">
            <a:spAutoFit/>
          </a:bodyPr>
          <a:lstStyle/>
          <a:p>
            <a:pPr algn="l">
              <a:lnSpc>
                <a:spcPts val="3919"/>
              </a:lnSpc>
            </a:pPr>
            <a:r>
              <a:rPr lang="en-US" b="true" sz="2799">
                <a:solidFill>
                  <a:srgbClr val="1D3055"/>
                </a:solidFill>
                <a:latin typeface="Inter 2 Bold"/>
                <a:ea typeface="Inter 2 Bold"/>
                <a:cs typeface="Inter 2 Bold"/>
                <a:sym typeface="Inter 2 Bold"/>
              </a:rPr>
              <a:t>Nhiệm vụ: </a:t>
            </a:r>
            <a:r>
              <a:rPr lang="en-US" sz="2799">
                <a:solidFill>
                  <a:srgbClr val="1D3055"/>
                </a:solidFill>
                <a:latin typeface="Inter 2"/>
                <a:ea typeface="Inter 2"/>
                <a:cs typeface="Inter 2"/>
                <a:sym typeface="Inter 2"/>
              </a:rPr>
              <a:t>Giúp th</a:t>
            </a:r>
            <a:r>
              <a:rPr lang="en-US" sz="2799">
                <a:solidFill>
                  <a:srgbClr val="1D3055"/>
                </a:solidFill>
                <a:latin typeface="Inter 2"/>
                <a:ea typeface="Inter 2"/>
                <a:cs typeface="Inter 2"/>
                <a:sym typeface="Inter 2"/>
              </a:rPr>
              <a:t>iết bị có thể update, cập nhật, sửa lỗi từ xa bằng internet thay vì phải cập nhậ</a:t>
            </a:r>
            <a:r>
              <a:rPr lang="en-US" sz="2799">
                <a:solidFill>
                  <a:srgbClr val="1D3055"/>
                </a:solidFill>
                <a:latin typeface="Inter 2"/>
                <a:ea typeface="Inter 2"/>
                <a:cs typeface="Inter 2"/>
                <a:sym typeface="Inter 2"/>
              </a:rPr>
              <a:t>t trực tiếp.</a:t>
            </a:r>
          </a:p>
        </p:txBody>
      </p:sp>
      <p:sp>
        <p:nvSpPr>
          <p:cNvPr name="TextBox 41" id="41"/>
          <p:cNvSpPr txBox="true"/>
          <p:nvPr/>
        </p:nvSpPr>
        <p:spPr>
          <a:xfrm rot="0">
            <a:off x="7956260" y="6406664"/>
            <a:ext cx="9732751" cy="1243965"/>
          </a:xfrm>
          <a:prstGeom prst="rect">
            <a:avLst/>
          </a:prstGeom>
        </p:spPr>
        <p:txBody>
          <a:bodyPr anchor="t" rtlCol="false" tIns="0" lIns="0" bIns="0" rIns="0">
            <a:spAutoFit/>
          </a:bodyPr>
          <a:lstStyle/>
          <a:p>
            <a:pPr algn="l">
              <a:lnSpc>
                <a:spcPts val="3359"/>
              </a:lnSpc>
            </a:pPr>
            <a:r>
              <a:rPr lang="en-US" sz="2399">
                <a:solidFill>
                  <a:srgbClr val="1D3055"/>
                </a:solidFill>
                <a:latin typeface="Inter 2"/>
                <a:ea typeface="Inter 2"/>
                <a:cs typeface="Inter 2"/>
                <a:sym typeface="Inter 2"/>
              </a:rPr>
              <a:t>Server sẽ tiếp </a:t>
            </a:r>
            <a:r>
              <a:rPr lang="en-US" sz="2399">
                <a:solidFill>
                  <a:srgbClr val="1D3055"/>
                </a:solidFill>
                <a:latin typeface="Inter 2"/>
                <a:ea typeface="Inter 2"/>
                <a:cs typeface="Inter 2"/>
                <a:sym typeface="Inter 2"/>
              </a:rPr>
              <a:t>nhận yêu cầu đó tiến hành gửi về các thông tin: Mã phiên bản mới nhất hiện có</a:t>
            </a:r>
            <a:r>
              <a:rPr lang="en-US" sz="2399">
                <a:solidFill>
                  <a:srgbClr val="1D3055"/>
                </a:solidFill>
                <a:latin typeface="Inter 2"/>
                <a:ea typeface="Inter 2"/>
                <a:cs typeface="Inter 2"/>
                <a:sym typeface="Inter 2"/>
              </a:rPr>
              <a:t>, Địa chỉ broker, địa chỉ của file firmwere mới nhất dạng .bin </a:t>
            </a:r>
          </a:p>
        </p:txBody>
      </p:sp>
      <p:sp>
        <p:nvSpPr>
          <p:cNvPr name="TextBox 42" id="42"/>
          <p:cNvSpPr txBox="true"/>
          <p:nvPr/>
        </p:nvSpPr>
        <p:spPr>
          <a:xfrm rot="0">
            <a:off x="7956260" y="7898279"/>
            <a:ext cx="9732751" cy="824865"/>
          </a:xfrm>
          <a:prstGeom prst="rect">
            <a:avLst/>
          </a:prstGeom>
        </p:spPr>
        <p:txBody>
          <a:bodyPr anchor="t" rtlCol="false" tIns="0" lIns="0" bIns="0" rIns="0">
            <a:spAutoFit/>
          </a:bodyPr>
          <a:lstStyle/>
          <a:p>
            <a:pPr algn="l">
              <a:lnSpc>
                <a:spcPts val="3359"/>
              </a:lnSpc>
            </a:pPr>
            <a:r>
              <a:rPr lang="en-US" sz="2399">
                <a:solidFill>
                  <a:srgbClr val="1D3055"/>
                </a:solidFill>
                <a:latin typeface="Inter 2"/>
                <a:ea typeface="Inter 2"/>
                <a:cs typeface="Inter 2"/>
                <a:sym typeface="Inter 2"/>
              </a:rPr>
              <a:t>Thiết bị </a:t>
            </a:r>
            <a:r>
              <a:rPr lang="en-US" sz="2399">
                <a:solidFill>
                  <a:srgbClr val="1D3055"/>
                </a:solidFill>
                <a:latin typeface="Inter 2"/>
                <a:ea typeface="Inter 2"/>
                <a:cs typeface="Inter 2"/>
                <a:sym typeface="Inter 2"/>
              </a:rPr>
              <a:t>nhận được phản hồi sẽ tiến hành so sánh mã phiên bản củ</a:t>
            </a:r>
            <a:r>
              <a:rPr lang="en-US" sz="2399">
                <a:solidFill>
                  <a:srgbClr val="1D3055"/>
                </a:solidFill>
                <a:latin typeface="Inter 2"/>
                <a:ea typeface="Inter 2"/>
                <a:cs typeface="Inter 2"/>
                <a:sym typeface="Inter 2"/>
              </a:rPr>
              <a:t>a bản thân và của server gửi về</a:t>
            </a:r>
          </a:p>
        </p:txBody>
      </p:sp>
      <p:sp>
        <p:nvSpPr>
          <p:cNvPr name="TextBox 43" id="43"/>
          <p:cNvSpPr txBox="true"/>
          <p:nvPr/>
        </p:nvSpPr>
        <p:spPr>
          <a:xfrm rot="0">
            <a:off x="7956260" y="9124391"/>
            <a:ext cx="9732751" cy="824865"/>
          </a:xfrm>
          <a:prstGeom prst="rect">
            <a:avLst/>
          </a:prstGeom>
        </p:spPr>
        <p:txBody>
          <a:bodyPr anchor="t" rtlCol="false" tIns="0" lIns="0" bIns="0" rIns="0">
            <a:spAutoFit/>
          </a:bodyPr>
          <a:lstStyle/>
          <a:p>
            <a:pPr algn="l">
              <a:lnSpc>
                <a:spcPts val="3359"/>
              </a:lnSpc>
            </a:pPr>
            <a:r>
              <a:rPr lang="en-US" sz="2399">
                <a:solidFill>
                  <a:srgbClr val="1D3055"/>
                </a:solidFill>
                <a:latin typeface="Inter 2"/>
                <a:ea typeface="Inter 2"/>
                <a:cs typeface="Inter 2"/>
                <a:sym typeface="Inter 2"/>
              </a:rPr>
              <a:t>Tiến hà</a:t>
            </a:r>
            <a:r>
              <a:rPr lang="en-US" sz="2399">
                <a:solidFill>
                  <a:srgbClr val="1D3055"/>
                </a:solidFill>
                <a:latin typeface="Inter 2"/>
                <a:ea typeface="Inter 2"/>
                <a:cs typeface="Inter 2"/>
                <a:sym typeface="Inter 2"/>
              </a:rPr>
              <a:t>nh cập nhật lại địa chỉ server broker và update code mới nhất nếu tồn tại phiên bản mới</a:t>
            </a:r>
            <a:r>
              <a:rPr lang="en-US" sz="2399">
                <a:solidFill>
                  <a:srgbClr val="1D3055"/>
                </a:solidFill>
                <a:latin typeface="Inter 2"/>
                <a:ea typeface="Inter 2"/>
                <a:cs typeface="Inter 2"/>
                <a:sym typeface="Inter 2"/>
              </a:rPr>
              <a:t> nhất.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0">
            <a:off x="-321474" y="-2737569"/>
            <a:ext cx="18609474" cy="5475139"/>
            <a:chOff x="0" y="0"/>
            <a:chExt cx="24812632" cy="7300185"/>
          </a:xfrm>
        </p:grpSpPr>
        <p:pic>
          <p:nvPicPr>
            <p:cNvPr name="Picture 3" id="3"/>
            <p:cNvPicPr>
              <a:picLocks noChangeAspect="true"/>
            </p:cNvPicPr>
            <p:nvPr/>
          </p:nvPicPr>
          <p:blipFill>
            <a:blip r:embed="rId2"/>
            <a:srcRect l="0" t="27934" r="0" b="27934"/>
            <a:stretch>
              <a:fillRect/>
            </a:stretch>
          </p:blipFill>
          <p:spPr>
            <a:xfrm flipH="false" flipV="false">
              <a:off x="0" y="0"/>
              <a:ext cx="24812632" cy="7300185"/>
            </a:xfrm>
            <a:prstGeom prst="rect">
              <a:avLst/>
            </a:prstGeom>
          </p:spPr>
        </p:pic>
      </p:grpSp>
      <p:sp>
        <p:nvSpPr>
          <p:cNvPr name="Freeform 4" id="4"/>
          <p:cNvSpPr/>
          <p:nvPr/>
        </p:nvSpPr>
        <p:spPr>
          <a:xfrm flipH="false" flipV="false" rot="0">
            <a:off x="0" y="-6688203"/>
            <a:ext cx="18690422" cy="9345211"/>
          </a:xfrm>
          <a:custGeom>
            <a:avLst/>
            <a:gdLst/>
            <a:ahLst/>
            <a:cxnLst/>
            <a:rect r="r" b="b" t="t" l="l"/>
            <a:pathLst>
              <a:path h="9345211" w="18690422">
                <a:moveTo>
                  <a:pt x="0" y="0"/>
                </a:moveTo>
                <a:lnTo>
                  <a:pt x="18690422" y="0"/>
                </a:lnTo>
                <a:lnTo>
                  <a:pt x="18690422" y="9345211"/>
                </a:lnTo>
                <a:lnTo>
                  <a:pt x="0" y="9345211"/>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88155" y="698051"/>
            <a:ext cx="330649" cy="33064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7" id="7"/>
          <p:cNvGrpSpPr/>
          <p:nvPr/>
        </p:nvGrpSpPr>
        <p:grpSpPr>
          <a:xfrm rot="0">
            <a:off x="17261679" y="698051"/>
            <a:ext cx="330649" cy="33064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9" id="9"/>
          <p:cNvGrpSpPr/>
          <p:nvPr/>
        </p:nvGrpSpPr>
        <p:grpSpPr>
          <a:xfrm rot="0">
            <a:off x="16316213" y="698051"/>
            <a:ext cx="330649" cy="33064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11" id="11"/>
          <p:cNvGrpSpPr/>
          <p:nvPr/>
        </p:nvGrpSpPr>
        <p:grpSpPr>
          <a:xfrm rot="0">
            <a:off x="797671" y="3271664"/>
            <a:ext cx="1302754" cy="1302754"/>
            <a:chOff x="0" y="0"/>
            <a:chExt cx="1737005" cy="1737005"/>
          </a:xfrm>
        </p:grpSpPr>
        <p:grpSp>
          <p:nvGrpSpPr>
            <p:cNvPr name="Group 12" id="12"/>
            <p:cNvGrpSpPr/>
            <p:nvPr/>
          </p:nvGrpSpPr>
          <p:grpSpPr>
            <a:xfrm rot="0">
              <a:off x="0" y="0"/>
              <a:ext cx="1737005" cy="173700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14" id="14"/>
            <p:cNvSpPr/>
            <p:nvPr/>
          </p:nvSpPr>
          <p:spPr>
            <a:xfrm flipH="false" flipV="false" rot="0">
              <a:off x="388109" y="364813"/>
              <a:ext cx="960787" cy="1007378"/>
            </a:xfrm>
            <a:custGeom>
              <a:avLst/>
              <a:gdLst/>
              <a:ahLst/>
              <a:cxnLst/>
              <a:rect r="r" b="b" t="t" l="l"/>
              <a:pathLst>
                <a:path h="1007378" w="960787">
                  <a:moveTo>
                    <a:pt x="0" y="0"/>
                  </a:moveTo>
                  <a:lnTo>
                    <a:pt x="960787" y="0"/>
                  </a:lnTo>
                  <a:lnTo>
                    <a:pt x="960787" y="1007379"/>
                  </a:lnTo>
                  <a:lnTo>
                    <a:pt x="0" y="10073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5" id="15"/>
          <p:cNvGrpSpPr/>
          <p:nvPr/>
        </p:nvGrpSpPr>
        <p:grpSpPr>
          <a:xfrm rot="0">
            <a:off x="797671" y="6795281"/>
            <a:ext cx="1302754" cy="1302754"/>
            <a:chOff x="0" y="0"/>
            <a:chExt cx="1737005" cy="1737005"/>
          </a:xfrm>
        </p:grpSpPr>
        <p:grpSp>
          <p:nvGrpSpPr>
            <p:cNvPr name="Group 16" id="16"/>
            <p:cNvGrpSpPr/>
            <p:nvPr/>
          </p:nvGrpSpPr>
          <p:grpSpPr>
            <a:xfrm rot="0">
              <a:off x="0" y="0"/>
              <a:ext cx="1737005" cy="173700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18" id="18"/>
            <p:cNvSpPr/>
            <p:nvPr/>
          </p:nvSpPr>
          <p:spPr>
            <a:xfrm flipH="false" flipV="false" rot="0">
              <a:off x="392031" y="364813"/>
              <a:ext cx="1007378" cy="1007378"/>
            </a:xfrm>
            <a:custGeom>
              <a:avLst/>
              <a:gdLst/>
              <a:ahLst/>
              <a:cxnLst/>
              <a:rect r="r" b="b" t="t" l="l"/>
              <a:pathLst>
                <a:path h="1007378" w="1007378">
                  <a:moveTo>
                    <a:pt x="0" y="0"/>
                  </a:moveTo>
                  <a:lnTo>
                    <a:pt x="1007378" y="0"/>
                  </a:lnTo>
                  <a:lnTo>
                    <a:pt x="1007378" y="1007379"/>
                  </a:lnTo>
                  <a:lnTo>
                    <a:pt x="0" y="10073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9" id="19"/>
          <p:cNvGrpSpPr/>
          <p:nvPr/>
        </p:nvGrpSpPr>
        <p:grpSpPr>
          <a:xfrm rot="0">
            <a:off x="797671" y="5035327"/>
            <a:ext cx="1302754" cy="1302754"/>
            <a:chOff x="0" y="0"/>
            <a:chExt cx="1737005" cy="1737005"/>
          </a:xfrm>
        </p:grpSpPr>
        <p:grpSp>
          <p:nvGrpSpPr>
            <p:cNvPr name="Group 20" id="20"/>
            <p:cNvGrpSpPr/>
            <p:nvPr/>
          </p:nvGrpSpPr>
          <p:grpSpPr>
            <a:xfrm rot="0">
              <a:off x="0" y="0"/>
              <a:ext cx="1737005" cy="173700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22" id="22"/>
            <p:cNvSpPr/>
            <p:nvPr/>
          </p:nvSpPr>
          <p:spPr>
            <a:xfrm flipH="false" flipV="false" rot="0">
              <a:off x="361568" y="364813"/>
              <a:ext cx="1024019" cy="1007378"/>
            </a:xfrm>
            <a:custGeom>
              <a:avLst/>
              <a:gdLst/>
              <a:ahLst/>
              <a:cxnLst/>
              <a:rect r="r" b="b" t="t" l="l"/>
              <a:pathLst>
                <a:path h="1007378" w="1024019">
                  <a:moveTo>
                    <a:pt x="0" y="0"/>
                  </a:moveTo>
                  <a:lnTo>
                    <a:pt x="1024019" y="0"/>
                  </a:lnTo>
                  <a:lnTo>
                    <a:pt x="1024019" y="1007379"/>
                  </a:lnTo>
                  <a:lnTo>
                    <a:pt x="0" y="1007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3" id="23"/>
          <p:cNvGrpSpPr/>
          <p:nvPr/>
        </p:nvGrpSpPr>
        <p:grpSpPr>
          <a:xfrm rot="0">
            <a:off x="797671" y="8465096"/>
            <a:ext cx="1302754" cy="1302754"/>
            <a:chOff x="0" y="0"/>
            <a:chExt cx="1737005" cy="1737005"/>
          </a:xfrm>
        </p:grpSpPr>
        <p:grpSp>
          <p:nvGrpSpPr>
            <p:cNvPr name="Group 24" id="24"/>
            <p:cNvGrpSpPr/>
            <p:nvPr/>
          </p:nvGrpSpPr>
          <p:grpSpPr>
            <a:xfrm rot="0">
              <a:off x="0" y="0"/>
              <a:ext cx="1737005" cy="17370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26" id="26"/>
            <p:cNvSpPr/>
            <p:nvPr/>
          </p:nvSpPr>
          <p:spPr>
            <a:xfrm flipH="false" flipV="false" rot="0">
              <a:off x="361568" y="364813"/>
              <a:ext cx="1024019" cy="1007378"/>
            </a:xfrm>
            <a:custGeom>
              <a:avLst/>
              <a:gdLst/>
              <a:ahLst/>
              <a:cxnLst/>
              <a:rect r="r" b="b" t="t" l="l"/>
              <a:pathLst>
                <a:path h="1007378" w="1024019">
                  <a:moveTo>
                    <a:pt x="0" y="0"/>
                  </a:moveTo>
                  <a:lnTo>
                    <a:pt x="1024019" y="0"/>
                  </a:lnTo>
                  <a:lnTo>
                    <a:pt x="1024019" y="1007379"/>
                  </a:lnTo>
                  <a:lnTo>
                    <a:pt x="0" y="1007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7" id="27"/>
          <p:cNvSpPr txBox="true"/>
          <p:nvPr/>
        </p:nvSpPr>
        <p:spPr>
          <a:xfrm rot="0">
            <a:off x="797671" y="774251"/>
            <a:ext cx="16360295" cy="1147832"/>
          </a:xfrm>
          <a:prstGeom prst="rect">
            <a:avLst/>
          </a:prstGeom>
        </p:spPr>
        <p:txBody>
          <a:bodyPr anchor="t" rtlCol="false" tIns="0" lIns="0" bIns="0" rIns="0">
            <a:spAutoFit/>
          </a:bodyPr>
          <a:lstStyle/>
          <a:p>
            <a:pPr algn="ctr">
              <a:lnSpc>
                <a:spcPts val="8401"/>
              </a:lnSpc>
            </a:pPr>
            <a:r>
              <a:rPr lang="en-US" sz="8078" spc="-218">
                <a:solidFill>
                  <a:srgbClr val="F6FBFE"/>
                </a:solidFill>
                <a:latin typeface="SVN-Neutraface 2"/>
                <a:ea typeface="SVN-Neutraface 2"/>
                <a:cs typeface="SVN-Neutraface 2"/>
                <a:sym typeface="SVN-Neutraface 2"/>
              </a:rPr>
              <a:t>4.TÍNH ỨNG DỤNG CỦA HỆ THỐNG</a:t>
            </a:r>
          </a:p>
        </p:txBody>
      </p:sp>
      <p:sp>
        <p:nvSpPr>
          <p:cNvPr name="TextBox 28" id="28"/>
          <p:cNvSpPr txBox="true"/>
          <p:nvPr/>
        </p:nvSpPr>
        <p:spPr>
          <a:xfrm rot="0">
            <a:off x="2525990" y="3542041"/>
            <a:ext cx="11158362" cy="809625"/>
          </a:xfrm>
          <a:prstGeom prst="rect">
            <a:avLst/>
          </a:prstGeom>
        </p:spPr>
        <p:txBody>
          <a:bodyPr anchor="t" rtlCol="false" tIns="0" lIns="0" bIns="0" rIns="0">
            <a:spAutoFit/>
          </a:bodyPr>
          <a:lstStyle/>
          <a:p>
            <a:pPr algn="l">
              <a:lnSpc>
                <a:spcPts val="3150"/>
              </a:lnSpc>
              <a:spcBef>
                <a:spcPct val="0"/>
              </a:spcBef>
            </a:pPr>
            <a:r>
              <a:rPr lang="en-US" b="true" sz="3000">
                <a:solidFill>
                  <a:srgbClr val="000000"/>
                </a:solidFill>
                <a:latin typeface="Inter 1 Bold"/>
                <a:ea typeface="Inter 1 Bold"/>
                <a:cs typeface="Inter 1 Bold"/>
                <a:sym typeface="Inter 1 Bold"/>
              </a:rPr>
              <a:t>Điều khiển rảnh tay: Tương tác tự nhiên bằng giọng nói, hỗ trợ người già/người khuyết tật.</a:t>
            </a:r>
          </a:p>
        </p:txBody>
      </p:sp>
      <p:sp>
        <p:nvSpPr>
          <p:cNvPr name="TextBox 29" id="29"/>
          <p:cNvSpPr txBox="true"/>
          <p:nvPr/>
        </p:nvSpPr>
        <p:spPr>
          <a:xfrm rot="0">
            <a:off x="2525990" y="5509406"/>
            <a:ext cx="11158362" cy="828675"/>
          </a:xfrm>
          <a:prstGeom prst="rect">
            <a:avLst/>
          </a:prstGeom>
        </p:spPr>
        <p:txBody>
          <a:bodyPr anchor="t" rtlCol="false" tIns="0" lIns="0" bIns="0" rIns="0">
            <a:spAutoFit/>
          </a:bodyPr>
          <a:lstStyle/>
          <a:p>
            <a:pPr algn="l">
              <a:lnSpc>
                <a:spcPts val="3150"/>
              </a:lnSpc>
              <a:spcBef>
                <a:spcPct val="0"/>
              </a:spcBef>
            </a:pPr>
            <a:r>
              <a:rPr lang="en-US" b="true" sz="3000">
                <a:solidFill>
                  <a:srgbClr val="000000"/>
                </a:solidFill>
                <a:latin typeface="Roboto Bold"/>
                <a:ea typeface="Roboto Bold"/>
                <a:cs typeface="Roboto Bold"/>
                <a:sym typeface="Roboto Bold"/>
              </a:rPr>
              <a:t>Giám sát môi trường: Theo dõi nhiệt độ, độ ẩm thời gian thực qua Web Dashboard.</a:t>
            </a:r>
          </a:p>
        </p:txBody>
      </p:sp>
      <p:sp>
        <p:nvSpPr>
          <p:cNvPr name="TextBox 30" id="30"/>
          <p:cNvSpPr txBox="true"/>
          <p:nvPr/>
        </p:nvSpPr>
        <p:spPr>
          <a:xfrm rot="0">
            <a:off x="2525990" y="7046608"/>
            <a:ext cx="11158362" cy="828675"/>
          </a:xfrm>
          <a:prstGeom prst="rect">
            <a:avLst/>
          </a:prstGeom>
        </p:spPr>
        <p:txBody>
          <a:bodyPr anchor="t" rtlCol="false" tIns="0" lIns="0" bIns="0" rIns="0">
            <a:spAutoFit/>
          </a:bodyPr>
          <a:lstStyle/>
          <a:p>
            <a:pPr algn="just">
              <a:lnSpc>
                <a:spcPts val="3150"/>
              </a:lnSpc>
              <a:spcBef>
                <a:spcPct val="0"/>
              </a:spcBef>
            </a:pPr>
            <a:r>
              <a:rPr lang="en-US" b="true" sz="3000">
                <a:solidFill>
                  <a:srgbClr val="000000"/>
                </a:solidFill>
                <a:latin typeface="Roboto Bold"/>
                <a:ea typeface="Roboto Bold"/>
                <a:cs typeface="Roboto Bold"/>
                <a:sym typeface="Roboto Bold"/>
              </a:rPr>
              <a:t>Quản lý tập trung &amp; Mở rộng: Dễ dàng thêm nhiều thiết bị Slave vào các phòng khác nhau. Bảo trì hệ thống từ xa qua FOTA. </a:t>
            </a:r>
          </a:p>
        </p:txBody>
      </p:sp>
      <p:sp>
        <p:nvSpPr>
          <p:cNvPr name="TextBox 31" id="31"/>
          <p:cNvSpPr txBox="true"/>
          <p:nvPr/>
        </p:nvSpPr>
        <p:spPr>
          <a:xfrm rot="0">
            <a:off x="2525990" y="8858250"/>
            <a:ext cx="11158362" cy="828675"/>
          </a:xfrm>
          <a:prstGeom prst="rect">
            <a:avLst/>
          </a:prstGeom>
        </p:spPr>
        <p:txBody>
          <a:bodyPr anchor="t" rtlCol="false" tIns="0" lIns="0" bIns="0" rIns="0">
            <a:spAutoFit/>
          </a:bodyPr>
          <a:lstStyle/>
          <a:p>
            <a:pPr algn="just">
              <a:lnSpc>
                <a:spcPts val="3150"/>
              </a:lnSpc>
              <a:spcBef>
                <a:spcPct val="0"/>
              </a:spcBef>
            </a:pPr>
            <a:r>
              <a:rPr lang="en-US" b="true" sz="3000">
                <a:solidFill>
                  <a:srgbClr val="000000"/>
                </a:solidFill>
                <a:latin typeface="Roboto Bold"/>
                <a:ea typeface="Roboto Bold"/>
                <a:cs typeface="Roboto Bold"/>
                <a:sym typeface="Roboto Bold"/>
              </a:rPr>
              <a:t>Nền tảng Smart Home: Tự động hóa các tác vụ (bật đèn, quạt) dựa trên ngữ cảnh.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8144435" y="769183"/>
            <a:ext cx="16905574" cy="8748635"/>
          </a:xfrm>
          <a:custGeom>
            <a:avLst/>
            <a:gdLst/>
            <a:ahLst/>
            <a:cxnLst/>
            <a:rect r="r" b="b" t="t" l="l"/>
            <a:pathLst>
              <a:path h="8748635" w="16905574">
                <a:moveTo>
                  <a:pt x="0" y="0"/>
                </a:moveTo>
                <a:lnTo>
                  <a:pt x="16905574" y="0"/>
                </a:lnTo>
                <a:lnTo>
                  <a:pt x="16905574" y="8748634"/>
                </a:lnTo>
                <a:lnTo>
                  <a:pt x="0" y="8748634"/>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26861" y="769183"/>
            <a:ext cx="16905574" cy="8748635"/>
          </a:xfrm>
          <a:custGeom>
            <a:avLst/>
            <a:gdLst/>
            <a:ahLst/>
            <a:cxnLst/>
            <a:rect r="r" b="b" t="t" l="l"/>
            <a:pathLst>
              <a:path h="8748635" w="16905574">
                <a:moveTo>
                  <a:pt x="0" y="0"/>
                </a:moveTo>
                <a:lnTo>
                  <a:pt x="16905574" y="0"/>
                </a:lnTo>
                <a:lnTo>
                  <a:pt x="16905574" y="8748634"/>
                </a:lnTo>
                <a:lnTo>
                  <a:pt x="0" y="8748634"/>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91763" y="1091045"/>
            <a:ext cx="16104474" cy="8104909"/>
            <a:chOff x="0" y="0"/>
            <a:chExt cx="21472632" cy="10806546"/>
          </a:xfrm>
        </p:grpSpPr>
        <p:pic>
          <p:nvPicPr>
            <p:cNvPr name="Picture 6" id="6"/>
            <p:cNvPicPr>
              <a:picLocks noChangeAspect="true"/>
            </p:cNvPicPr>
            <p:nvPr/>
          </p:nvPicPr>
          <p:blipFill>
            <a:blip r:embed="rId5">
              <a:alphaModFix amt="50000"/>
            </a:blip>
            <a:srcRect l="6042" t="16516" r="5712" b="16866"/>
            <a:stretch>
              <a:fillRect/>
            </a:stretch>
          </p:blipFill>
          <p:spPr>
            <a:xfrm flipH="false" flipV="false">
              <a:off x="0" y="0"/>
              <a:ext cx="21472632" cy="10806546"/>
            </a:xfrm>
            <a:prstGeom prst="rect">
              <a:avLst/>
            </a:prstGeom>
          </p:spPr>
        </p:pic>
      </p:grpSp>
      <p:sp>
        <p:nvSpPr>
          <p:cNvPr name="TextBox 7" id="7"/>
          <p:cNvSpPr txBox="true"/>
          <p:nvPr/>
        </p:nvSpPr>
        <p:spPr>
          <a:xfrm rot="0">
            <a:off x="4172624" y="3972928"/>
            <a:ext cx="9942753" cy="2373684"/>
          </a:xfrm>
          <a:prstGeom prst="rect">
            <a:avLst/>
          </a:prstGeom>
        </p:spPr>
        <p:txBody>
          <a:bodyPr anchor="t" rtlCol="false" tIns="0" lIns="0" bIns="0" rIns="0">
            <a:spAutoFit/>
          </a:bodyPr>
          <a:lstStyle/>
          <a:p>
            <a:pPr algn="ctr">
              <a:lnSpc>
                <a:spcPts val="18610"/>
              </a:lnSpc>
            </a:pPr>
            <a:r>
              <a:rPr lang="en-US" b="true" sz="15771" spc="-425">
                <a:solidFill>
                  <a:srgbClr val="FFFFFF"/>
                </a:solidFill>
                <a:latin typeface="Antonio Bold"/>
                <a:ea typeface="Antonio Bold"/>
                <a:cs typeface="Antonio Bold"/>
                <a:sym typeface="Antonio Bold"/>
              </a:rPr>
              <a:t>THANKYOU</a:t>
            </a:r>
          </a:p>
        </p:txBody>
      </p:sp>
      <p:sp>
        <p:nvSpPr>
          <p:cNvPr name="TextBox 8" id="8"/>
          <p:cNvSpPr txBox="true"/>
          <p:nvPr/>
        </p:nvSpPr>
        <p:spPr>
          <a:xfrm rot="0">
            <a:off x="5969838" y="6156122"/>
            <a:ext cx="6348324" cy="1344644"/>
          </a:xfrm>
          <a:prstGeom prst="rect">
            <a:avLst/>
          </a:prstGeom>
        </p:spPr>
        <p:txBody>
          <a:bodyPr anchor="t" rtlCol="false" tIns="0" lIns="0" bIns="0" rIns="0">
            <a:spAutoFit/>
          </a:bodyPr>
          <a:lstStyle/>
          <a:p>
            <a:pPr algn="ctr">
              <a:lnSpc>
                <a:spcPts val="5424"/>
              </a:lnSpc>
              <a:spcBef>
                <a:spcPct val="0"/>
              </a:spcBef>
            </a:pPr>
            <a:r>
              <a:rPr lang="en-US" b="true" sz="3874">
                <a:solidFill>
                  <a:srgbClr val="FFFFFF"/>
                </a:solidFill>
                <a:latin typeface="Montserrat Bold"/>
                <a:ea typeface="Montserrat Bold"/>
                <a:cs typeface="Montserrat Bold"/>
                <a:sym typeface="Montserrat Bold"/>
              </a:rPr>
              <a:t>Cảm ơn thầy và các bạn đã lắng nghe!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0">
            <a:off x="-160737" y="0"/>
            <a:ext cx="18609474" cy="5475139"/>
            <a:chOff x="0" y="0"/>
            <a:chExt cx="24812632" cy="7300185"/>
          </a:xfrm>
        </p:grpSpPr>
        <p:pic>
          <p:nvPicPr>
            <p:cNvPr name="Picture 3" id="3"/>
            <p:cNvPicPr>
              <a:picLocks noChangeAspect="true"/>
            </p:cNvPicPr>
            <p:nvPr/>
          </p:nvPicPr>
          <p:blipFill>
            <a:blip r:embed="rId2"/>
            <a:srcRect l="0" t="27934" r="0" b="27934"/>
            <a:stretch>
              <a:fillRect/>
            </a:stretch>
          </p:blipFill>
          <p:spPr>
            <a:xfrm flipH="false" flipV="false">
              <a:off x="0" y="0"/>
              <a:ext cx="24812632" cy="7300185"/>
            </a:xfrm>
            <a:prstGeom prst="rect">
              <a:avLst/>
            </a:prstGeom>
          </p:spPr>
        </p:pic>
      </p:grpSp>
      <p:sp>
        <p:nvSpPr>
          <p:cNvPr name="Freeform 4" id="4"/>
          <p:cNvSpPr/>
          <p:nvPr/>
        </p:nvSpPr>
        <p:spPr>
          <a:xfrm flipH="false" flipV="false" rot="0">
            <a:off x="-241685" y="-3870072"/>
            <a:ext cx="18690422" cy="9345211"/>
          </a:xfrm>
          <a:custGeom>
            <a:avLst/>
            <a:gdLst/>
            <a:ahLst/>
            <a:cxnLst/>
            <a:rect r="r" b="b" t="t" l="l"/>
            <a:pathLst>
              <a:path h="9345211" w="18690422">
                <a:moveTo>
                  <a:pt x="0" y="0"/>
                </a:moveTo>
                <a:lnTo>
                  <a:pt x="18690422" y="0"/>
                </a:lnTo>
                <a:lnTo>
                  <a:pt x="18690422" y="9345211"/>
                </a:lnTo>
                <a:lnTo>
                  <a:pt x="0" y="9345211"/>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88155" y="698051"/>
            <a:ext cx="330649" cy="33064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7" id="7"/>
          <p:cNvGrpSpPr/>
          <p:nvPr/>
        </p:nvGrpSpPr>
        <p:grpSpPr>
          <a:xfrm rot="0">
            <a:off x="17261679" y="698051"/>
            <a:ext cx="330649" cy="33064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9" id="9"/>
          <p:cNvGrpSpPr/>
          <p:nvPr/>
        </p:nvGrpSpPr>
        <p:grpSpPr>
          <a:xfrm rot="0">
            <a:off x="16316213" y="698051"/>
            <a:ext cx="330649" cy="33064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11" id="11"/>
          <p:cNvGrpSpPr/>
          <p:nvPr/>
        </p:nvGrpSpPr>
        <p:grpSpPr>
          <a:xfrm rot="0">
            <a:off x="1316888" y="4823762"/>
            <a:ext cx="1302754" cy="1302754"/>
            <a:chOff x="0" y="0"/>
            <a:chExt cx="1737005" cy="1737005"/>
          </a:xfrm>
        </p:grpSpPr>
        <p:grpSp>
          <p:nvGrpSpPr>
            <p:cNvPr name="Group 12" id="12"/>
            <p:cNvGrpSpPr/>
            <p:nvPr/>
          </p:nvGrpSpPr>
          <p:grpSpPr>
            <a:xfrm rot="0">
              <a:off x="0" y="0"/>
              <a:ext cx="1737005" cy="173700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14" id="14"/>
            <p:cNvSpPr/>
            <p:nvPr/>
          </p:nvSpPr>
          <p:spPr>
            <a:xfrm flipH="false" flipV="false" rot="0">
              <a:off x="388109" y="364813"/>
              <a:ext cx="960787" cy="1007378"/>
            </a:xfrm>
            <a:custGeom>
              <a:avLst/>
              <a:gdLst/>
              <a:ahLst/>
              <a:cxnLst/>
              <a:rect r="r" b="b" t="t" l="l"/>
              <a:pathLst>
                <a:path h="1007378" w="960787">
                  <a:moveTo>
                    <a:pt x="0" y="0"/>
                  </a:moveTo>
                  <a:lnTo>
                    <a:pt x="960787" y="0"/>
                  </a:lnTo>
                  <a:lnTo>
                    <a:pt x="960787" y="1007379"/>
                  </a:lnTo>
                  <a:lnTo>
                    <a:pt x="0" y="10073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5" id="15"/>
          <p:cNvGrpSpPr/>
          <p:nvPr/>
        </p:nvGrpSpPr>
        <p:grpSpPr>
          <a:xfrm rot="0">
            <a:off x="10668368" y="4823762"/>
            <a:ext cx="1302754" cy="1302754"/>
            <a:chOff x="0" y="0"/>
            <a:chExt cx="1737005" cy="1737005"/>
          </a:xfrm>
        </p:grpSpPr>
        <p:grpSp>
          <p:nvGrpSpPr>
            <p:cNvPr name="Group 16" id="16"/>
            <p:cNvGrpSpPr/>
            <p:nvPr/>
          </p:nvGrpSpPr>
          <p:grpSpPr>
            <a:xfrm rot="0">
              <a:off x="0" y="0"/>
              <a:ext cx="1737005" cy="173700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18" id="18"/>
            <p:cNvSpPr/>
            <p:nvPr/>
          </p:nvSpPr>
          <p:spPr>
            <a:xfrm flipH="false" flipV="false" rot="0">
              <a:off x="392031" y="364813"/>
              <a:ext cx="1007378" cy="1007378"/>
            </a:xfrm>
            <a:custGeom>
              <a:avLst/>
              <a:gdLst/>
              <a:ahLst/>
              <a:cxnLst/>
              <a:rect r="r" b="b" t="t" l="l"/>
              <a:pathLst>
                <a:path h="1007378" w="1007378">
                  <a:moveTo>
                    <a:pt x="0" y="0"/>
                  </a:moveTo>
                  <a:lnTo>
                    <a:pt x="1007378" y="0"/>
                  </a:lnTo>
                  <a:lnTo>
                    <a:pt x="1007378" y="1007379"/>
                  </a:lnTo>
                  <a:lnTo>
                    <a:pt x="0" y="10073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9" id="19"/>
          <p:cNvGrpSpPr/>
          <p:nvPr/>
        </p:nvGrpSpPr>
        <p:grpSpPr>
          <a:xfrm rot="0">
            <a:off x="5992628" y="4823762"/>
            <a:ext cx="1302754" cy="1302754"/>
            <a:chOff x="0" y="0"/>
            <a:chExt cx="1737005" cy="1737005"/>
          </a:xfrm>
        </p:grpSpPr>
        <p:grpSp>
          <p:nvGrpSpPr>
            <p:cNvPr name="Group 20" id="20"/>
            <p:cNvGrpSpPr/>
            <p:nvPr/>
          </p:nvGrpSpPr>
          <p:grpSpPr>
            <a:xfrm rot="0">
              <a:off x="0" y="0"/>
              <a:ext cx="1737005" cy="173700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22" id="22"/>
            <p:cNvSpPr/>
            <p:nvPr/>
          </p:nvSpPr>
          <p:spPr>
            <a:xfrm flipH="false" flipV="false" rot="0">
              <a:off x="361568" y="364813"/>
              <a:ext cx="1024019" cy="1007378"/>
            </a:xfrm>
            <a:custGeom>
              <a:avLst/>
              <a:gdLst/>
              <a:ahLst/>
              <a:cxnLst/>
              <a:rect r="r" b="b" t="t" l="l"/>
              <a:pathLst>
                <a:path h="1007378" w="1024019">
                  <a:moveTo>
                    <a:pt x="0" y="0"/>
                  </a:moveTo>
                  <a:lnTo>
                    <a:pt x="1024019" y="0"/>
                  </a:lnTo>
                  <a:lnTo>
                    <a:pt x="1024019" y="1007379"/>
                  </a:lnTo>
                  <a:lnTo>
                    <a:pt x="0" y="1007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3" id="23"/>
          <p:cNvGrpSpPr/>
          <p:nvPr/>
        </p:nvGrpSpPr>
        <p:grpSpPr>
          <a:xfrm rot="0">
            <a:off x="15344108" y="4823762"/>
            <a:ext cx="1302754" cy="1302754"/>
            <a:chOff x="0" y="0"/>
            <a:chExt cx="1737005" cy="1737005"/>
          </a:xfrm>
        </p:grpSpPr>
        <p:grpSp>
          <p:nvGrpSpPr>
            <p:cNvPr name="Group 24" id="24"/>
            <p:cNvGrpSpPr/>
            <p:nvPr/>
          </p:nvGrpSpPr>
          <p:grpSpPr>
            <a:xfrm rot="0">
              <a:off x="0" y="0"/>
              <a:ext cx="1737005" cy="17370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26" id="26"/>
            <p:cNvSpPr/>
            <p:nvPr/>
          </p:nvSpPr>
          <p:spPr>
            <a:xfrm flipH="false" flipV="false" rot="0">
              <a:off x="361568" y="364813"/>
              <a:ext cx="1024019" cy="1007378"/>
            </a:xfrm>
            <a:custGeom>
              <a:avLst/>
              <a:gdLst/>
              <a:ahLst/>
              <a:cxnLst/>
              <a:rect r="r" b="b" t="t" l="l"/>
              <a:pathLst>
                <a:path h="1007378" w="1024019">
                  <a:moveTo>
                    <a:pt x="0" y="0"/>
                  </a:moveTo>
                  <a:lnTo>
                    <a:pt x="1024019" y="0"/>
                  </a:lnTo>
                  <a:lnTo>
                    <a:pt x="1024019" y="1007379"/>
                  </a:lnTo>
                  <a:lnTo>
                    <a:pt x="0" y="1007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7" id="27"/>
          <p:cNvSpPr txBox="true"/>
          <p:nvPr/>
        </p:nvSpPr>
        <p:spPr>
          <a:xfrm rot="0">
            <a:off x="2086230" y="2648937"/>
            <a:ext cx="14573025" cy="1369228"/>
          </a:xfrm>
          <a:prstGeom prst="rect">
            <a:avLst/>
          </a:prstGeom>
        </p:spPr>
        <p:txBody>
          <a:bodyPr anchor="t" rtlCol="false" tIns="0" lIns="0" bIns="0" rIns="0">
            <a:spAutoFit/>
          </a:bodyPr>
          <a:lstStyle/>
          <a:p>
            <a:pPr algn="ctr">
              <a:lnSpc>
                <a:spcPts val="10117"/>
              </a:lnSpc>
            </a:pPr>
            <a:r>
              <a:rPr lang="en-US" sz="9728" spc="-262">
                <a:solidFill>
                  <a:srgbClr val="F6FBFE"/>
                </a:solidFill>
                <a:latin typeface="SVN-Neutraface 2"/>
                <a:ea typeface="SVN-Neutraface 2"/>
                <a:cs typeface="SVN-Neutraface 2"/>
                <a:sym typeface="SVN-Neutraface 2"/>
              </a:rPr>
              <a:t>NỘI DUNG</a:t>
            </a:r>
          </a:p>
        </p:txBody>
      </p:sp>
      <p:sp>
        <p:nvSpPr>
          <p:cNvPr name="TextBox 28" id="28"/>
          <p:cNvSpPr txBox="true"/>
          <p:nvPr/>
        </p:nvSpPr>
        <p:spPr>
          <a:xfrm rot="0">
            <a:off x="480800" y="6461352"/>
            <a:ext cx="3549136" cy="1522569"/>
          </a:xfrm>
          <a:prstGeom prst="rect">
            <a:avLst/>
          </a:prstGeom>
        </p:spPr>
        <p:txBody>
          <a:bodyPr anchor="t" rtlCol="false" tIns="0" lIns="0" bIns="0" rIns="0">
            <a:spAutoFit/>
          </a:bodyPr>
          <a:lstStyle/>
          <a:p>
            <a:pPr algn="ctr">
              <a:lnSpc>
                <a:spcPts val="6294"/>
              </a:lnSpc>
            </a:pPr>
            <a:r>
              <a:rPr lang="en-US" b="true" sz="3861" spc="-173">
                <a:solidFill>
                  <a:srgbClr val="1D3055"/>
                </a:solidFill>
                <a:latin typeface="Inter 2 Bold"/>
                <a:ea typeface="Inter 2 Bold"/>
                <a:cs typeface="Inter 2 Bold"/>
                <a:sym typeface="Inter 2 Bold"/>
              </a:rPr>
              <a:t>1. TỔNG QUAN VỀ HỆ THỐNG</a:t>
            </a:r>
          </a:p>
        </p:txBody>
      </p:sp>
      <p:sp>
        <p:nvSpPr>
          <p:cNvPr name="TextBox 29" id="29"/>
          <p:cNvSpPr txBox="true"/>
          <p:nvPr/>
        </p:nvSpPr>
        <p:spPr>
          <a:xfrm rot="0">
            <a:off x="5016456" y="6461352"/>
            <a:ext cx="3549136" cy="1522569"/>
          </a:xfrm>
          <a:prstGeom prst="rect">
            <a:avLst/>
          </a:prstGeom>
        </p:spPr>
        <p:txBody>
          <a:bodyPr anchor="t" rtlCol="false" tIns="0" lIns="0" bIns="0" rIns="0">
            <a:spAutoFit/>
          </a:bodyPr>
          <a:lstStyle/>
          <a:p>
            <a:pPr algn="ctr">
              <a:lnSpc>
                <a:spcPts val="6294"/>
              </a:lnSpc>
            </a:pPr>
            <a:r>
              <a:rPr lang="en-US" b="true" sz="3861" spc="-173">
                <a:solidFill>
                  <a:srgbClr val="1D3055"/>
                </a:solidFill>
                <a:latin typeface="Inter 2 Bold"/>
                <a:ea typeface="Inter 2 Bold"/>
                <a:cs typeface="Inter 2 Bold"/>
                <a:sym typeface="Inter 2 Bold"/>
              </a:rPr>
              <a:t>2. PHẦN CỨNG VÀ GIAO THỨC </a:t>
            </a:r>
          </a:p>
        </p:txBody>
      </p:sp>
      <p:sp>
        <p:nvSpPr>
          <p:cNvPr name="TextBox 30" id="30"/>
          <p:cNvSpPr txBox="true"/>
          <p:nvPr/>
        </p:nvSpPr>
        <p:spPr>
          <a:xfrm rot="0">
            <a:off x="9372742" y="6461352"/>
            <a:ext cx="4637200" cy="1522569"/>
          </a:xfrm>
          <a:prstGeom prst="rect">
            <a:avLst/>
          </a:prstGeom>
        </p:spPr>
        <p:txBody>
          <a:bodyPr anchor="t" rtlCol="false" tIns="0" lIns="0" bIns="0" rIns="0">
            <a:spAutoFit/>
          </a:bodyPr>
          <a:lstStyle/>
          <a:p>
            <a:pPr algn="ctr">
              <a:lnSpc>
                <a:spcPts val="6294"/>
              </a:lnSpc>
            </a:pPr>
            <a:r>
              <a:rPr lang="en-US" b="true" sz="3861" spc="-173">
                <a:solidFill>
                  <a:srgbClr val="1D3055"/>
                </a:solidFill>
                <a:latin typeface="Inter 2 Bold"/>
                <a:ea typeface="Inter 2 Bold"/>
                <a:cs typeface="Inter 2 Bold"/>
                <a:sym typeface="Inter 2 Bold"/>
              </a:rPr>
              <a:t>3. PHẦM MỀM VÀ LUỒNG HOẠT ĐỘNG</a:t>
            </a:r>
          </a:p>
        </p:txBody>
      </p:sp>
      <p:sp>
        <p:nvSpPr>
          <p:cNvPr name="TextBox 31" id="31"/>
          <p:cNvSpPr txBox="true"/>
          <p:nvPr/>
        </p:nvSpPr>
        <p:spPr>
          <a:xfrm rot="0">
            <a:off x="14195442" y="6461352"/>
            <a:ext cx="3870609" cy="1522569"/>
          </a:xfrm>
          <a:prstGeom prst="rect">
            <a:avLst/>
          </a:prstGeom>
        </p:spPr>
        <p:txBody>
          <a:bodyPr anchor="t" rtlCol="false" tIns="0" lIns="0" bIns="0" rIns="0">
            <a:spAutoFit/>
          </a:bodyPr>
          <a:lstStyle/>
          <a:p>
            <a:pPr algn="ctr">
              <a:lnSpc>
                <a:spcPts val="6294"/>
              </a:lnSpc>
            </a:pPr>
            <a:r>
              <a:rPr lang="en-US" b="true" sz="3861" spc="-173">
                <a:solidFill>
                  <a:srgbClr val="1D3055"/>
                </a:solidFill>
                <a:latin typeface="Inter 2 Bold"/>
                <a:ea typeface="Inter 2 Bold"/>
                <a:cs typeface="Inter 2 Bold"/>
                <a:sym typeface="Inter 2 Bold"/>
              </a:rPr>
              <a:t>4. TÍNH ỨNG DỤNG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0">
            <a:off x="4566826" y="0"/>
            <a:ext cx="4166687" cy="10287000"/>
            <a:chOff x="0" y="0"/>
            <a:chExt cx="872111" cy="2153126"/>
          </a:xfrm>
        </p:grpSpPr>
        <p:sp>
          <p:nvSpPr>
            <p:cNvPr name="Freeform 3" id="3"/>
            <p:cNvSpPr/>
            <p:nvPr/>
          </p:nvSpPr>
          <p:spPr>
            <a:xfrm flipH="false" flipV="false" rot="0">
              <a:off x="0" y="0"/>
              <a:ext cx="872111" cy="2153126"/>
            </a:xfrm>
            <a:custGeom>
              <a:avLst/>
              <a:gdLst/>
              <a:ahLst/>
              <a:cxnLst/>
              <a:rect r="r" b="b" t="t" l="l"/>
              <a:pathLst>
                <a:path h="2153126" w="872111">
                  <a:moveTo>
                    <a:pt x="0" y="0"/>
                  </a:moveTo>
                  <a:lnTo>
                    <a:pt x="872111" y="0"/>
                  </a:lnTo>
                  <a:lnTo>
                    <a:pt x="872111" y="2153126"/>
                  </a:lnTo>
                  <a:lnTo>
                    <a:pt x="0" y="2153126"/>
                  </a:lnTo>
                  <a:close/>
                </a:path>
              </a:pathLst>
            </a:custGeom>
            <a:solidFill>
              <a:srgbClr val="001847"/>
            </a:solidFill>
          </p:spPr>
        </p:sp>
      </p:grpSp>
      <p:sp>
        <p:nvSpPr>
          <p:cNvPr name="AutoShape 4" id="4"/>
          <p:cNvSpPr/>
          <p:nvPr/>
        </p:nvSpPr>
        <p:spPr>
          <a:xfrm rot="0">
            <a:off x="9143975" y="9281789"/>
            <a:ext cx="5971232" cy="0"/>
          </a:xfrm>
          <a:prstGeom prst="line">
            <a:avLst/>
          </a:prstGeom>
          <a:ln cap="flat" w="28575">
            <a:solidFill>
              <a:srgbClr val="001847"/>
            </a:solidFill>
            <a:prstDash val="solid"/>
            <a:headEnd type="none" len="sm" w="sm"/>
            <a:tailEnd type="none" len="sm" w="sm"/>
          </a:ln>
        </p:spPr>
      </p:sp>
      <p:sp>
        <p:nvSpPr>
          <p:cNvPr name="AutoShape 5" id="5"/>
          <p:cNvSpPr/>
          <p:nvPr/>
        </p:nvSpPr>
        <p:spPr>
          <a:xfrm rot="6049">
            <a:off x="9143994" y="972708"/>
            <a:ext cx="8119736" cy="0"/>
          </a:xfrm>
          <a:prstGeom prst="line">
            <a:avLst/>
          </a:prstGeom>
          <a:ln cap="flat" w="28575">
            <a:solidFill>
              <a:srgbClr val="001847"/>
            </a:solidFill>
            <a:prstDash val="solid"/>
            <a:headEnd type="none" len="sm" w="sm"/>
            <a:tailEnd type="none" len="sm" w="sm"/>
          </a:ln>
        </p:spPr>
      </p:sp>
      <p:sp>
        <p:nvSpPr>
          <p:cNvPr name="AutoShape 6" id="6"/>
          <p:cNvSpPr/>
          <p:nvPr/>
        </p:nvSpPr>
        <p:spPr>
          <a:xfrm rot="5399999">
            <a:off x="13746595" y="4496980"/>
            <a:ext cx="7062832" cy="0"/>
          </a:xfrm>
          <a:prstGeom prst="line">
            <a:avLst/>
          </a:prstGeom>
          <a:ln cap="flat" w="28575">
            <a:solidFill>
              <a:srgbClr val="001847"/>
            </a:solidFill>
            <a:prstDash val="solid"/>
            <a:headEnd type="none" len="sm" w="sm"/>
            <a:tailEnd type="none" len="sm" w="sm"/>
          </a:ln>
        </p:spPr>
      </p:sp>
      <p:grpSp>
        <p:nvGrpSpPr>
          <p:cNvPr name="Group 7" id="7"/>
          <p:cNvGrpSpPr/>
          <p:nvPr/>
        </p:nvGrpSpPr>
        <p:grpSpPr>
          <a:xfrm rot="0">
            <a:off x="961669" y="965564"/>
            <a:ext cx="6671455" cy="8330512"/>
            <a:chOff x="0" y="0"/>
            <a:chExt cx="8895273" cy="11107350"/>
          </a:xfrm>
        </p:grpSpPr>
        <p:pic>
          <p:nvPicPr>
            <p:cNvPr name="Picture 8" id="8"/>
            <p:cNvPicPr>
              <a:picLocks noChangeAspect="true"/>
            </p:cNvPicPr>
            <p:nvPr/>
          </p:nvPicPr>
          <p:blipFill>
            <a:blip r:embed="rId2"/>
            <a:srcRect l="973" t="0" r="45670" b="0"/>
            <a:stretch>
              <a:fillRect/>
            </a:stretch>
          </p:blipFill>
          <p:spPr>
            <a:xfrm flipH="false" flipV="false">
              <a:off x="0" y="0"/>
              <a:ext cx="8895273" cy="11107350"/>
            </a:xfrm>
            <a:prstGeom prst="rect">
              <a:avLst/>
            </a:prstGeom>
          </p:spPr>
        </p:pic>
      </p:grpSp>
      <p:grpSp>
        <p:nvGrpSpPr>
          <p:cNvPr name="Group 9" id="9"/>
          <p:cNvGrpSpPr/>
          <p:nvPr/>
        </p:nvGrpSpPr>
        <p:grpSpPr>
          <a:xfrm rot="0">
            <a:off x="16659086" y="9116464"/>
            <a:ext cx="330649" cy="33064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11" id="11"/>
          <p:cNvGrpSpPr/>
          <p:nvPr/>
        </p:nvGrpSpPr>
        <p:grpSpPr>
          <a:xfrm rot="0">
            <a:off x="17132611" y="9116464"/>
            <a:ext cx="330649" cy="33064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847"/>
            </a:solidFill>
          </p:spPr>
        </p:sp>
      </p:grpSp>
      <p:grpSp>
        <p:nvGrpSpPr>
          <p:cNvPr name="Group 13" id="13"/>
          <p:cNvGrpSpPr/>
          <p:nvPr/>
        </p:nvGrpSpPr>
        <p:grpSpPr>
          <a:xfrm rot="0">
            <a:off x="16187144" y="9116464"/>
            <a:ext cx="330649" cy="33064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847"/>
            </a:solidFill>
          </p:spPr>
        </p:sp>
      </p:grpSp>
      <p:sp>
        <p:nvSpPr>
          <p:cNvPr name="AutoShape 15" id="15"/>
          <p:cNvSpPr/>
          <p:nvPr/>
        </p:nvSpPr>
        <p:spPr>
          <a:xfrm flipV="true">
            <a:off x="8733512" y="5896816"/>
            <a:ext cx="8544499" cy="0"/>
          </a:xfrm>
          <a:prstGeom prst="line">
            <a:avLst/>
          </a:prstGeom>
          <a:ln cap="flat" w="381000">
            <a:solidFill>
              <a:srgbClr val="FFD116"/>
            </a:solidFill>
            <a:prstDash val="solid"/>
            <a:headEnd type="none" len="sm" w="sm"/>
            <a:tailEnd type="none" len="sm" w="sm"/>
          </a:ln>
        </p:spPr>
      </p:sp>
      <p:sp>
        <p:nvSpPr>
          <p:cNvPr name="TextBox 16" id="16"/>
          <p:cNvSpPr txBox="true"/>
          <p:nvPr/>
        </p:nvSpPr>
        <p:spPr>
          <a:xfrm rot="0">
            <a:off x="9285759" y="3099677"/>
            <a:ext cx="7992252" cy="2031242"/>
          </a:xfrm>
          <a:prstGeom prst="rect">
            <a:avLst/>
          </a:prstGeom>
        </p:spPr>
        <p:txBody>
          <a:bodyPr anchor="t" rtlCol="false" tIns="0" lIns="0" bIns="0" rIns="0">
            <a:spAutoFit/>
          </a:bodyPr>
          <a:lstStyle/>
          <a:p>
            <a:pPr algn="l">
              <a:lnSpc>
                <a:spcPts val="4066"/>
              </a:lnSpc>
            </a:pPr>
            <a:r>
              <a:rPr lang="en-US" sz="2904">
                <a:solidFill>
                  <a:srgbClr val="001847"/>
                </a:solidFill>
                <a:latin typeface="Inter 1"/>
                <a:ea typeface="Inter 1"/>
                <a:cs typeface="Inter 1"/>
                <a:sym typeface="Inter 1"/>
              </a:rPr>
              <a:t>Một trong những xu hướng nổi bật trong thế giới công nghệ hiện nay là việc tích hợp AI vào các thiết bị và ứng dụng trong đời sống hàng ngày.</a:t>
            </a:r>
          </a:p>
        </p:txBody>
      </p:sp>
      <p:sp>
        <p:nvSpPr>
          <p:cNvPr name="TextBox 17" id="17"/>
          <p:cNvSpPr txBox="true"/>
          <p:nvPr/>
        </p:nvSpPr>
        <p:spPr>
          <a:xfrm rot="0">
            <a:off x="8626321" y="1829967"/>
            <a:ext cx="8836940" cy="679148"/>
          </a:xfrm>
          <a:prstGeom prst="rect">
            <a:avLst/>
          </a:prstGeom>
        </p:spPr>
        <p:txBody>
          <a:bodyPr anchor="t" rtlCol="false" tIns="0" lIns="0" bIns="0" rIns="0">
            <a:spAutoFit/>
          </a:bodyPr>
          <a:lstStyle/>
          <a:p>
            <a:pPr algn="l" marL="1042552" indent="-521276" lvl="1">
              <a:lnSpc>
                <a:spcPts val="5022"/>
              </a:lnSpc>
              <a:buAutoNum type="arabicPeriod" startAt="1"/>
            </a:pPr>
            <a:r>
              <a:rPr lang="en-US" sz="4828" spc="-130">
                <a:solidFill>
                  <a:srgbClr val="001847"/>
                </a:solidFill>
                <a:latin typeface="SVN-Neutraface 2"/>
                <a:ea typeface="SVN-Neutraface 2"/>
                <a:cs typeface="SVN-Neutraface 2"/>
                <a:sym typeface="SVN-Neutraface 2"/>
              </a:rPr>
              <a:t>TỔNG QUAN VỀ HỆ THỐNG</a:t>
            </a:r>
          </a:p>
        </p:txBody>
      </p:sp>
      <p:sp>
        <p:nvSpPr>
          <p:cNvPr name="TextBox 18" id="18"/>
          <p:cNvSpPr txBox="true"/>
          <p:nvPr/>
        </p:nvSpPr>
        <p:spPr>
          <a:xfrm rot="0">
            <a:off x="9285759" y="6615186"/>
            <a:ext cx="7992252" cy="2031242"/>
          </a:xfrm>
          <a:prstGeom prst="rect">
            <a:avLst/>
          </a:prstGeom>
        </p:spPr>
        <p:txBody>
          <a:bodyPr anchor="t" rtlCol="false" tIns="0" lIns="0" bIns="0" rIns="0">
            <a:spAutoFit/>
          </a:bodyPr>
          <a:lstStyle/>
          <a:p>
            <a:pPr algn="l">
              <a:lnSpc>
                <a:spcPts val="4066"/>
              </a:lnSpc>
            </a:pPr>
            <a:r>
              <a:rPr lang="en-US" sz="2904">
                <a:solidFill>
                  <a:srgbClr val="001847"/>
                </a:solidFill>
                <a:latin typeface="Inter 1"/>
                <a:ea typeface="Inter 1"/>
                <a:cs typeface="Inter 1"/>
                <a:sym typeface="Inter 1"/>
              </a:rPr>
              <a:t>Dự án đề xuất xây dựng Thiết bị IOT điều khiển bằng giọng nói giúp người dùng tương tác với hệ thống thông qua câu lệnh nói và nhận phản hồi bằng giọng nói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0">
            <a:off x="133350" y="25062"/>
            <a:ext cx="5316551" cy="10287000"/>
            <a:chOff x="0" y="0"/>
            <a:chExt cx="1112784" cy="2153126"/>
          </a:xfrm>
        </p:grpSpPr>
        <p:sp>
          <p:nvSpPr>
            <p:cNvPr name="Freeform 3" id="3"/>
            <p:cNvSpPr/>
            <p:nvPr/>
          </p:nvSpPr>
          <p:spPr>
            <a:xfrm flipH="false" flipV="false" rot="0">
              <a:off x="0" y="0"/>
              <a:ext cx="1112784" cy="2153126"/>
            </a:xfrm>
            <a:custGeom>
              <a:avLst/>
              <a:gdLst/>
              <a:ahLst/>
              <a:cxnLst/>
              <a:rect r="r" b="b" t="t" l="l"/>
              <a:pathLst>
                <a:path h="2153126" w="1112784">
                  <a:moveTo>
                    <a:pt x="0" y="0"/>
                  </a:moveTo>
                  <a:lnTo>
                    <a:pt x="1112784" y="0"/>
                  </a:lnTo>
                  <a:lnTo>
                    <a:pt x="1112784" y="2153126"/>
                  </a:lnTo>
                  <a:lnTo>
                    <a:pt x="0" y="2153126"/>
                  </a:lnTo>
                  <a:close/>
                </a:path>
              </a:pathLst>
            </a:custGeom>
            <a:solidFill>
              <a:srgbClr val="001847"/>
            </a:solidFill>
          </p:spPr>
        </p:sp>
      </p:grpSp>
      <p:sp>
        <p:nvSpPr>
          <p:cNvPr name="AutoShape 4" id="4"/>
          <p:cNvSpPr/>
          <p:nvPr/>
        </p:nvSpPr>
        <p:spPr>
          <a:xfrm rot="0">
            <a:off x="9143975" y="9281789"/>
            <a:ext cx="5971232" cy="0"/>
          </a:xfrm>
          <a:prstGeom prst="line">
            <a:avLst/>
          </a:prstGeom>
          <a:ln cap="flat" w="28575">
            <a:solidFill>
              <a:srgbClr val="001847"/>
            </a:solidFill>
            <a:prstDash val="solid"/>
            <a:headEnd type="none" len="sm" w="sm"/>
            <a:tailEnd type="none" len="sm" w="sm"/>
          </a:ln>
        </p:spPr>
      </p:sp>
      <p:sp>
        <p:nvSpPr>
          <p:cNvPr name="AutoShape 5" id="5"/>
          <p:cNvSpPr/>
          <p:nvPr/>
        </p:nvSpPr>
        <p:spPr>
          <a:xfrm rot="6049">
            <a:off x="9143994" y="972708"/>
            <a:ext cx="8119736" cy="0"/>
          </a:xfrm>
          <a:prstGeom prst="line">
            <a:avLst/>
          </a:prstGeom>
          <a:ln cap="flat" w="28575">
            <a:solidFill>
              <a:srgbClr val="001847"/>
            </a:solidFill>
            <a:prstDash val="solid"/>
            <a:headEnd type="none" len="sm" w="sm"/>
            <a:tailEnd type="none" len="sm" w="sm"/>
          </a:ln>
        </p:spPr>
      </p:sp>
      <p:sp>
        <p:nvSpPr>
          <p:cNvPr name="AutoShape 6" id="6"/>
          <p:cNvSpPr/>
          <p:nvPr/>
        </p:nvSpPr>
        <p:spPr>
          <a:xfrm rot="5399999">
            <a:off x="13746595" y="4496980"/>
            <a:ext cx="7062832" cy="0"/>
          </a:xfrm>
          <a:prstGeom prst="line">
            <a:avLst/>
          </a:prstGeom>
          <a:ln cap="flat" w="28575">
            <a:solidFill>
              <a:srgbClr val="001847"/>
            </a:solidFill>
            <a:prstDash val="solid"/>
            <a:headEnd type="none" len="sm" w="sm"/>
            <a:tailEnd type="none" len="sm" w="sm"/>
          </a:ln>
        </p:spPr>
      </p:sp>
      <p:grpSp>
        <p:nvGrpSpPr>
          <p:cNvPr name="Group 7" id="7"/>
          <p:cNvGrpSpPr/>
          <p:nvPr/>
        </p:nvGrpSpPr>
        <p:grpSpPr>
          <a:xfrm rot="0">
            <a:off x="7469201" y="1078825"/>
            <a:ext cx="9663410" cy="8179475"/>
            <a:chOff x="0" y="0"/>
            <a:chExt cx="12884546" cy="10905967"/>
          </a:xfrm>
        </p:grpSpPr>
        <p:pic>
          <p:nvPicPr>
            <p:cNvPr name="Picture 8" id="8"/>
            <p:cNvPicPr>
              <a:picLocks noChangeAspect="true"/>
            </p:cNvPicPr>
            <p:nvPr/>
          </p:nvPicPr>
          <p:blipFill>
            <a:blip r:embed="rId2"/>
            <a:srcRect l="675" t="0" r="675" b="0"/>
            <a:stretch>
              <a:fillRect/>
            </a:stretch>
          </p:blipFill>
          <p:spPr>
            <a:xfrm flipH="false" flipV="false">
              <a:off x="0" y="0"/>
              <a:ext cx="12884546" cy="10905967"/>
            </a:xfrm>
            <a:prstGeom prst="rect">
              <a:avLst/>
            </a:prstGeom>
          </p:spPr>
        </p:pic>
      </p:grpSp>
      <p:grpSp>
        <p:nvGrpSpPr>
          <p:cNvPr name="Group 9" id="9"/>
          <p:cNvGrpSpPr/>
          <p:nvPr/>
        </p:nvGrpSpPr>
        <p:grpSpPr>
          <a:xfrm rot="0">
            <a:off x="16659086" y="9116464"/>
            <a:ext cx="330649" cy="33064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11" id="11"/>
          <p:cNvGrpSpPr/>
          <p:nvPr/>
        </p:nvGrpSpPr>
        <p:grpSpPr>
          <a:xfrm rot="0">
            <a:off x="17132611" y="9116464"/>
            <a:ext cx="330649" cy="33064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847"/>
            </a:solidFill>
          </p:spPr>
        </p:sp>
      </p:grpSp>
      <p:grpSp>
        <p:nvGrpSpPr>
          <p:cNvPr name="Group 13" id="13"/>
          <p:cNvGrpSpPr/>
          <p:nvPr/>
        </p:nvGrpSpPr>
        <p:grpSpPr>
          <a:xfrm rot="0">
            <a:off x="16187144" y="9116464"/>
            <a:ext cx="330649" cy="33064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847"/>
            </a:solidFill>
          </p:spPr>
        </p:sp>
      </p:grpSp>
      <p:sp>
        <p:nvSpPr>
          <p:cNvPr name="TextBox 15" id="15"/>
          <p:cNvSpPr txBox="true"/>
          <p:nvPr/>
        </p:nvSpPr>
        <p:spPr>
          <a:xfrm rot="0">
            <a:off x="1079550" y="2922581"/>
            <a:ext cx="3424150" cy="4396714"/>
          </a:xfrm>
          <a:prstGeom prst="rect">
            <a:avLst/>
          </a:prstGeom>
        </p:spPr>
        <p:txBody>
          <a:bodyPr anchor="t" rtlCol="false" tIns="0" lIns="0" bIns="0" rIns="0">
            <a:spAutoFit/>
          </a:bodyPr>
          <a:lstStyle/>
          <a:p>
            <a:pPr algn="l">
              <a:lnSpc>
                <a:spcPts val="7036"/>
              </a:lnSpc>
            </a:pPr>
            <a:r>
              <a:rPr lang="en-US" b="true" sz="5026">
                <a:solidFill>
                  <a:srgbClr val="FFFFFF"/>
                </a:solidFill>
                <a:latin typeface="Inter 1 Bold"/>
                <a:ea typeface="Inter 1 Bold"/>
                <a:cs typeface="Inter 1 Bold"/>
                <a:sym typeface="Inter 1 Bold"/>
              </a:rPr>
              <a:t>Người dùng và chức năng của hệ thống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0">
            <a:off x="0" y="0"/>
            <a:ext cx="3727465" cy="10287000"/>
            <a:chOff x="0" y="0"/>
            <a:chExt cx="780179" cy="2153126"/>
          </a:xfrm>
        </p:grpSpPr>
        <p:sp>
          <p:nvSpPr>
            <p:cNvPr name="Freeform 3" id="3"/>
            <p:cNvSpPr/>
            <p:nvPr/>
          </p:nvSpPr>
          <p:spPr>
            <a:xfrm flipH="false" flipV="false" rot="0">
              <a:off x="0" y="0"/>
              <a:ext cx="780179" cy="2153126"/>
            </a:xfrm>
            <a:custGeom>
              <a:avLst/>
              <a:gdLst/>
              <a:ahLst/>
              <a:cxnLst/>
              <a:rect r="r" b="b" t="t" l="l"/>
              <a:pathLst>
                <a:path h="2153126" w="780179">
                  <a:moveTo>
                    <a:pt x="0" y="0"/>
                  </a:moveTo>
                  <a:lnTo>
                    <a:pt x="780179" y="0"/>
                  </a:lnTo>
                  <a:lnTo>
                    <a:pt x="780179" y="2153126"/>
                  </a:lnTo>
                  <a:lnTo>
                    <a:pt x="0" y="2153126"/>
                  </a:lnTo>
                  <a:close/>
                </a:path>
              </a:pathLst>
            </a:custGeom>
            <a:solidFill>
              <a:srgbClr val="001847"/>
            </a:solidFill>
          </p:spPr>
        </p:sp>
      </p:grpSp>
      <p:grpSp>
        <p:nvGrpSpPr>
          <p:cNvPr name="Group 4" id="4"/>
          <p:cNvGrpSpPr/>
          <p:nvPr/>
        </p:nvGrpSpPr>
        <p:grpSpPr>
          <a:xfrm rot="-10800000">
            <a:off x="7618996" y="8032545"/>
            <a:ext cx="9640304" cy="1483622"/>
            <a:chOff x="0" y="0"/>
            <a:chExt cx="3107015" cy="478163"/>
          </a:xfrm>
        </p:grpSpPr>
        <p:sp>
          <p:nvSpPr>
            <p:cNvPr name="Freeform 5" id="5"/>
            <p:cNvSpPr/>
            <p:nvPr/>
          </p:nvSpPr>
          <p:spPr>
            <a:xfrm flipH="false" flipV="false" rot="0">
              <a:off x="0" y="0"/>
              <a:ext cx="3107015" cy="478163"/>
            </a:xfrm>
            <a:custGeom>
              <a:avLst/>
              <a:gdLst/>
              <a:ahLst/>
              <a:cxnLst/>
              <a:rect r="r" b="b" t="t" l="l"/>
              <a:pathLst>
                <a:path h="478163" w="3107015">
                  <a:moveTo>
                    <a:pt x="2903815" y="0"/>
                  </a:moveTo>
                  <a:cubicBezTo>
                    <a:pt x="3016039" y="0"/>
                    <a:pt x="3107015" y="107040"/>
                    <a:pt x="3107015" y="239081"/>
                  </a:cubicBezTo>
                  <a:cubicBezTo>
                    <a:pt x="3107015" y="371122"/>
                    <a:pt x="3016039" y="478163"/>
                    <a:pt x="2903815" y="478163"/>
                  </a:cubicBezTo>
                  <a:lnTo>
                    <a:pt x="203200" y="478163"/>
                  </a:lnTo>
                  <a:cubicBezTo>
                    <a:pt x="90976" y="478163"/>
                    <a:pt x="0" y="371122"/>
                    <a:pt x="0" y="239081"/>
                  </a:cubicBezTo>
                  <a:cubicBezTo>
                    <a:pt x="0" y="107040"/>
                    <a:pt x="90976" y="0"/>
                    <a:pt x="203200" y="0"/>
                  </a:cubicBezTo>
                  <a:close/>
                </a:path>
              </a:pathLst>
            </a:custGeom>
            <a:solidFill>
              <a:srgbClr val="D4EDFE"/>
            </a:solidFill>
            <a:ln cap="sq">
              <a:noFill/>
              <a:prstDash val="solid"/>
              <a:miter/>
            </a:ln>
          </p:spPr>
        </p:sp>
        <p:sp>
          <p:nvSpPr>
            <p:cNvPr name="TextBox 6" id="6"/>
            <p:cNvSpPr txBox="true"/>
            <p:nvPr/>
          </p:nvSpPr>
          <p:spPr>
            <a:xfrm>
              <a:off x="0" y="-38100"/>
              <a:ext cx="3107015" cy="516263"/>
            </a:xfrm>
            <a:prstGeom prst="rect">
              <a:avLst/>
            </a:prstGeom>
          </p:spPr>
          <p:txBody>
            <a:bodyPr anchor="ctr" rtlCol="false" tIns="50800" lIns="50800" bIns="50800" rIns="50800"/>
            <a:lstStyle/>
            <a:p>
              <a:pPr algn="ctr" marL="0" indent="0" lvl="0">
                <a:lnSpc>
                  <a:spcPts val="2514"/>
                </a:lnSpc>
                <a:spcBef>
                  <a:spcPct val="0"/>
                </a:spcBef>
              </a:pPr>
            </a:p>
          </p:txBody>
        </p:sp>
      </p:grpSp>
      <p:grpSp>
        <p:nvGrpSpPr>
          <p:cNvPr name="Group 7" id="7"/>
          <p:cNvGrpSpPr/>
          <p:nvPr/>
        </p:nvGrpSpPr>
        <p:grpSpPr>
          <a:xfrm rot="0">
            <a:off x="6820751" y="370753"/>
            <a:ext cx="8722939" cy="1315894"/>
            <a:chOff x="0" y="0"/>
            <a:chExt cx="2693987" cy="406400"/>
          </a:xfrm>
        </p:grpSpPr>
        <p:sp>
          <p:nvSpPr>
            <p:cNvPr name="Freeform 8" id="8"/>
            <p:cNvSpPr/>
            <p:nvPr/>
          </p:nvSpPr>
          <p:spPr>
            <a:xfrm flipH="false" flipV="false" rot="0">
              <a:off x="0" y="0"/>
              <a:ext cx="2693987" cy="406400"/>
            </a:xfrm>
            <a:custGeom>
              <a:avLst/>
              <a:gdLst/>
              <a:ahLst/>
              <a:cxnLst/>
              <a:rect r="r" b="b" t="t" l="l"/>
              <a:pathLst>
                <a:path h="406400" w="2693987">
                  <a:moveTo>
                    <a:pt x="2490787" y="0"/>
                  </a:moveTo>
                  <a:lnTo>
                    <a:pt x="203200" y="0"/>
                  </a:lnTo>
                  <a:lnTo>
                    <a:pt x="0" y="203200"/>
                  </a:lnTo>
                  <a:lnTo>
                    <a:pt x="203200" y="406400"/>
                  </a:lnTo>
                  <a:lnTo>
                    <a:pt x="2490787" y="406400"/>
                  </a:lnTo>
                  <a:lnTo>
                    <a:pt x="2693987" y="203200"/>
                  </a:lnTo>
                  <a:lnTo>
                    <a:pt x="2490787" y="0"/>
                  </a:lnTo>
                  <a:close/>
                </a:path>
              </a:pathLst>
            </a:custGeom>
            <a:solidFill>
              <a:srgbClr val="FDCF2E"/>
            </a:solidFill>
          </p:spPr>
        </p:sp>
        <p:sp>
          <p:nvSpPr>
            <p:cNvPr name="TextBox 9" id="9"/>
            <p:cNvSpPr txBox="true"/>
            <p:nvPr/>
          </p:nvSpPr>
          <p:spPr>
            <a:xfrm>
              <a:off x="152400" y="-66675"/>
              <a:ext cx="2389187" cy="473075"/>
            </a:xfrm>
            <a:prstGeom prst="rect">
              <a:avLst/>
            </a:prstGeom>
          </p:spPr>
          <p:txBody>
            <a:bodyPr anchor="ctr" rtlCol="false" tIns="50800" lIns="50800" bIns="50800" rIns="50800"/>
            <a:lstStyle/>
            <a:p>
              <a:pPr algn="ctr">
                <a:lnSpc>
                  <a:spcPts val="4619"/>
                </a:lnSpc>
                <a:spcBef>
                  <a:spcPct val="0"/>
                </a:spcBef>
              </a:pPr>
              <a:r>
                <a:rPr lang="en-US" b="true" sz="3299">
                  <a:solidFill>
                    <a:srgbClr val="001847"/>
                  </a:solidFill>
                  <a:latin typeface="Garet Bold"/>
                  <a:ea typeface="Garet Bold"/>
                  <a:cs typeface="Garet Bold"/>
                  <a:sym typeface="Garet Bold"/>
                </a:rPr>
                <a:t>Chức năng của Web</a:t>
              </a:r>
            </a:p>
          </p:txBody>
        </p:sp>
      </p:grpSp>
      <p:grpSp>
        <p:nvGrpSpPr>
          <p:cNvPr name="Group 10" id="10"/>
          <p:cNvGrpSpPr/>
          <p:nvPr/>
        </p:nvGrpSpPr>
        <p:grpSpPr>
          <a:xfrm rot="-10800000">
            <a:off x="7492307" y="2044882"/>
            <a:ext cx="9766993" cy="1483622"/>
            <a:chOff x="0" y="0"/>
            <a:chExt cx="3147846" cy="478163"/>
          </a:xfrm>
        </p:grpSpPr>
        <p:sp>
          <p:nvSpPr>
            <p:cNvPr name="Freeform 11" id="11"/>
            <p:cNvSpPr/>
            <p:nvPr/>
          </p:nvSpPr>
          <p:spPr>
            <a:xfrm flipH="false" flipV="false" rot="0">
              <a:off x="0" y="0"/>
              <a:ext cx="3147846" cy="478163"/>
            </a:xfrm>
            <a:custGeom>
              <a:avLst/>
              <a:gdLst/>
              <a:ahLst/>
              <a:cxnLst/>
              <a:rect r="r" b="b" t="t" l="l"/>
              <a:pathLst>
                <a:path h="478163" w="3147846">
                  <a:moveTo>
                    <a:pt x="2944646" y="0"/>
                  </a:moveTo>
                  <a:cubicBezTo>
                    <a:pt x="3056870" y="0"/>
                    <a:pt x="3147846" y="107040"/>
                    <a:pt x="3147846" y="239081"/>
                  </a:cubicBezTo>
                  <a:cubicBezTo>
                    <a:pt x="3147846" y="371122"/>
                    <a:pt x="3056870" y="478163"/>
                    <a:pt x="2944646" y="478163"/>
                  </a:cubicBezTo>
                  <a:lnTo>
                    <a:pt x="203200" y="478163"/>
                  </a:lnTo>
                  <a:cubicBezTo>
                    <a:pt x="90976" y="478163"/>
                    <a:pt x="0" y="371122"/>
                    <a:pt x="0" y="239081"/>
                  </a:cubicBezTo>
                  <a:cubicBezTo>
                    <a:pt x="0" y="107040"/>
                    <a:pt x="90976" y="0"/>
                    <a:pt x="203200" y="0"/>
                  </a:cubicBezTo>
                  <a:close/>
                </a:path>
              </a:pathLst>
            </a:custGeom>
            <a:solidFill>
              <a:srgbClr val="D4EDFE"/>
            </a:solidFill>
            <a:ln cap="sq">
              <a:noFill/>
              <a:prstDash val="solid"/>
              <a:miter/>
            </a:ln>
          </p:spPr>
        </p:sp>
        <p:sp>
          <p:nvSpPr>
            <p:cNvPr name="TextBox 12" id="12"/>
            <p:cNvSpPr txBox="true"/>
            <p:nvPr/>
          </p:nvSpPr>
          <p:spPr>
            <a:xfrm>
              <a:off x="0" y="-38100"/>
              <a:ext cx="3147846" cy="516263"/>
            </a:xfrm>
            <a:prstGeom prst="rect">
              <a:avLst/>
            </a:prstGeom>
          </p:spPr>
          <p:txBody>
            <a:bodyPr anchor="ctr" rtlCol="false" tIns="50800" lIns="50800" bIns="50800" rIns="50800"/>
            <a:lstStyle/>
            <a:p>
              <a:pPr algn="ctr" marL="0" indent="0" lvl="0">
                <a:lnSpc>
                  <a:spcPts val="2514"/>
                </a:lnSpc>
                <a:spcBef>
                  <a:spcPct val="0"/>
                </a:spcBef>
              </a:pPr>
            </a:p>
          </p:txBody>
        </p:sp>
      </p:grpSp>
      <p:grpSp>
        <p:nvGrpSpPr>
          <p:cNvPr name="Group 13" id="13"/>
          <p:cNvGrpSpPr/>
          <p:nvPr/>
        </p:nvGrpSpPr>
        <p:grpSpPr>
          <a:xfrm rot="0">
            <a:off x="4722379" y="2024979"/>
            <a:ext cx="4002649" cy="1523427"/>
            <a:chOff x="0" y="0"/>
            <a:chExt cx="1196371" cy="455345"/>
          </a:xfrm>
        </p:grpSpPr>
        <p:sp>
          <p:nvSpPr>
            <p:cNvPr name="Freeform 14" id="14"/>
            <p:cNvSpPr/>
            <p:nvPr/>
          </p:nvSpPr>
          <p:spPr>
            <a:xfrm flipH="false" flipV="false" rot="0">
              <a:off x="0" y="0"/>
              <a:ext cx="1196371" cy="455345"/>
            </a:xfrm>
            <a:custGeom>
              <a:avLst/>
              <a:gdLst/>
              <a:ahLst/>
              <a:cxnLst/>
              <a:rect r="r" b="b" t="t" l="l"/>
              <a:pathLst>
                <a:path h="455345" w="1196371">
                  <a:moveTo>
                    <a:pt x="98644" y="0"/>
                  </a:moveTo>
                  <a:lnTo>
                    <a:pt x="1097727" y="0"/>
                  </a:lnTo>
                  <a:cubicBezTo>
                    <a:pt x="1152207" y="0"/>
                    <a:pt x="1196371" y="44164"/>
                    <a:pt x="1196371" y="98644"/>
                  </a:cubicBezTo>
                  <a:lnTo>
                    <a:pt x="1196371" y="356700"/>
                  </a:lnTo>
                  <a:cubicBezTo>
                    <a:pt x="1196371" y="411180"/>
                    <a:pt x="1152207" y="455345"/>
                    <a:pt x="1097727" y="455345"/>
                  </a:cubicBezTo>
                  <a:lnTo>
                    <a:pt x="98644" y="455345"/>
                  </a:lnTo>
                  <a:cubicBezTo>
                    <a:pt x="44164" y="455345"/>
                    <a:pt x="0" y="411180"/>
                    <a:pt x="0" y="356700"/>
                  </a:cubicBezTo>
                  <a:lnTo>
                    <a:pt x="0" y="98644"/>
                  </a:lnTo>
                  <a:cubicBezTo>
                    <a:pt x="0" y="44164"/>
                    <a:pt x="44164" y="0"/>
                    <a:pt x="98644" y="0"/>
                  </a:cubicBezTo>
                  <a:close/>
                </a:path>
              </a:pathLst>
            </a:custGeom>
            <a:solidFill>
              <a:srgbClr val="031743"/>
            </a:solidFill>
          </p:spPr>
        </p:sp>
        <p:sp>
          <p:nvSpPr>
            <p:cNvPr name="TextBox 15" id="15"/>
            <p:cNvSpPr txBox="true"/>
            <p:nvPr/>
          </p:nvSpPr>
          <p:spPr>
            <a:xfrm>
              <a:off x="0" y="-57150"/>
              <a:ext cx="1196371" cy="512495"/>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Noto Sans"/>
                  <a:ea typeface="Noto Sans"/>
                  <a:cs typeface="Noto Sans"/>
                  <a:sym typeface="Noto Sans"/>
                </a:rPr>
                <a:t>Đăng kí/Đăng nhập người dùng</a:t>
              </a:r>
            </a:p>
          </p:txBody>
        </p:sp>
      </p:grpSp>
      <p:sp>
        <p:nvSpPr>
          <p:cNvPr name="TextBox 16" id="16"/>
          <p:cNvSpPr txBox="true"/>
          <p:nvPr/>
        </p:nvSpPr>
        <p:spPr>
          <a:xfrm rot="0">
            <a:off x="520128" y="2030871"/>
            <a:ext cx="3207337" cy="5232516"/>
          </a:xfrm>
          <a:prstGeom prst="rect">
            <a:avLst/>
          </a:prstGeom>
        </p:spPr>
        <p:txBody>
          <a:bodyPr anchor="t" rtlCol="false" tIns="0" lIns="0" bIns="0" rIns="0">
            <a:spAutoFit/>
          </a:bodyPr>
          <a:lstStyle/>
          <a:p>
            <a:pPr algn="l">
              <a:lnSpc>
                <a:spcPts val="8300"/>
              </a:lnSpc>
            </a:pPr>
            <a:r>
              <a:rPr lang="en-US" sz="5928" b="true">
                <a:solidFill>
                  <a:srgbClr val="FFFFFF"/>
                </a:solidFill>
                <a:latin typeface="Inter 1 Bold"/>
                <a:ea typeface="Inter 1 Bold"/>
                <a:cs typeface="Inter 1 Bold"/>
                <a:sym typeface="Inter 1 Bold"/>
              </a:rPr>
              <a:t>Chức năng chính của hệ thống</a:t>
            </a:r>
          </a:p>
        </p:txBody>
      </p:sp>
      <p:grpSp>
        <p:nvGrpSpPr>
          <p:cNvPr name="Group 17" id="17"/>
          <p:cNvGrpSpPr/>
          <p:nvPr/>
        </p:nvGrpSpPr>
        <p:grpSpPr>
          <a:xfrm rot="-10800000">
            <a:off x="7618996" y="4013783"/>
            <a:ext cx="9640304" cy="1483622"/>
            <a:chOff x="0" y="0"/>
            <a:chExt cx="3107015" cy="478163"/>
          </a:xfrm>
        </p:grpSpPr>
        <p:sp>
          <p:nvSpPr>
            <p:cNvPr name="Freeform 18" id="18"/>
            <p:cNvSpPr/>
            <p:nvPr/>
          </p:nvSpPr>
          <p:spPr>
            <a:xfrm flipH="false" flipV="false" rot="0">
              <a:off x="0" y="0"/>
              <a:ext cx="3107015" cy="478163"/>
            </a:xfrm>
            <a:custGeom>
              <a:avLst/>
              <a:gdLst/>
              <a:ahLst/>
              <a:cxnLst/>
              <a:rect r="r" b="b" t="t" l="l"/>
              <a:pathLst>
                <a:path h="478163" w="3107015">
                  <a:moveTo>
                    <a:pt x="2903815" y="0"/>
                  </a:moveTo>
                  <a:cubicBezTo>
                    <a:pt x="3016039" y="0"/>
                    <a:pt x="3107015" y="107040"/>
                    <a:pt x="3107015" y="239081"/>
                  </a:cubicBezTo>
                  <a:cubicBezTo>
                    <a:pt x="3107015" y="371122"/>
                    <a:pt x="3016039" y="478163"/>
                    <a:pt x="2903815" y="478163"/>
                  </a:cubicBezTo>
                  <a:lnTo>
                    <a:pt x="203200" y="478163"/>
                  </a:lnTo>
                  <a:cubicBezTo>
                    <a:pt x="90976" y="478163"/>
                    <a:pt x="0" y="371122"/>
                    <a:pt x="0" y="239081"/>
                  </a:cubicBezTo>
                  <a:cubicBezTo>
                    <a:pt x="0" y="107040"/>
                    <a:pt x="90976" y="0"/>
                    <a:pt x="203200" y="0"/>
                  </a:cubicBezTo>
                  <a:close/>
                </a:path>
              </a:pathLst>
            </a:custGeom>
            <a:solidFill>
              <a:srgbClr val="D4EDFE"/>
            </a:solidFill>
            <a:ln cap="sq">
              <a:noFill/>
              <a:prstDash val="solid"/>
              <a:miter/>
            </a:ln>
          </p:spPr>
        </p:sp>
        <p:sp>
          <p:nvSpPr>
            <p:cNvPr name="TextBox 19" id="19"/>
            <p:cNvSpPr txBox="true"/>
            <p:nvPr/>
          </p:nvSpPr>
          <p:spPr>
            <a:xfrm>
              <a:off x="0" y="-38100"/>
              <a:ext cx="3107015" cy="516263"/>
            </a:xfrm>
            <a:prstGeom prst="rect">
              <a:avLst/>
            </a:prstGeom>
          </p:spPr>
          <p:txBody>
            <a:bodyPr anchor="ctr" rtlCol="false" tIns="50800" lIns="50800" bIns="50800" rIns="50800"/>
            <a:lstStyle/>
            <a:p>
              <a:pPr algn="ctr" marL="0" indent="0" lvl="0">
                <a:lnSpc>
                  <a:spcPts val="2514"/>
                </a:lnSpc>
                <a:spcBef>
                  <a:spcPct val="0"/>
                </a:spcBef>
              </a:pPr>
            </a:p>
          </p:txBody>
        </p:sp>
      </p:grpSp>
      <p:grpSp>
        <p:nvGrpSpPr>
          <p:cNvPr name="Group 20" id="20"/>
          <p:cNvGrpSpPr/>
          <p:nvPr/>
        </p:nvGrpSpPr>
        <p:grpSpPr>
          <a:xfrm rot="0">
            <a:off x="4722379" y="4013783"/>
            <a:ext cx="4002649" cy="1523427"/>
            <a:chOff x="0" y="0"/>
            <a:chExt cx="1196371" cy="455345"/>
          </a:xfrm>
        </p:grpSpPr>
        <p:sp>
          <p:nvSpPr>
            <p:cNvPr name="Freeform 21" id="21"/>
            <p:cNvSpPr/>
            <p:nvPr/>
          </p:nvSpPr>
          <p:spPr>
            <a:xfrm flipH="false" flipV="false" rot="0">
              <a:off x="0" y="0"/>
              <a:ext cx="1196371" cy="455345"/>
            </a:xfrm>
            <a:custGeom>
              <a:avLst/>
              <a:gdLst/>
              <a:ahLst/>
              <a:cxnLst/>
              <a:rect r="r" b="b" t="t" l="l"/>
              <a:pathLst>
                <a:path h="455345" w="1196371">
                  <a:moveTo>
                    <a:pt x="98644" y="0"/>
                  </a:moveTo>
                  <a:lnTo>
                    <a:pt x="1097727" y="0"/>
                  </a:lnTo>
                  <a:cubicBezTo>
                    <a:pt x="1152207" y="0"/>
                    <a:pt x="1196371" y="44164"/>
                    <a:pt x="1196371" y="98644"/>
                  </a:cubicBezTo>
                  <a:lnTo>
                    <a:pt x="1196371" y="356700"/>
                  </a:lnTo>
                  <a:cubicBezTo>
                    <a:pt x="1196371" y="411180"/>
                    <a:pt x="1152207" y="455345"/>
                    <a:pt x="1097727" y="455345"/>
                  </a:cubicBezTo>
                  <a:lnTo>
                    <a:pt x="98644" y="455345"/>
                  </a:lnTo>
                  <a:cubicBezTo>
                    <a:pt x="44164" y="455345"/>
                    <a:pt x="0" y="411180"/>
                    <a:pt x="0" y="356700"/>
                  </a:cubicBezTo>
                  <a:lnTo>
                    <a:pt x="0" y="98644"/>
                  </a:lnTo>
                  <a:cubicBezTo>
                    <a:pt x="0" y="44164"/>
                    <a:pt x="44164" y="0"/>
                    <a:pt x="98644" y="0"/>
                  </a:cubicBezTo>
                  <a:close/>
                </a:path>
              </a:pathLst>
            </a:custGeom>
            <a:solidFill>
              <a:srgbClr val="031743"/>
            </a:solidFill>
          </p:spPr>
        </p:sp>
        <p:sp>
          <p:nvSpPr>
            <p:cNvPr name="TextBox 22" id="22"/>
            <p:cNvSpPr txBox="true"/>
            <p:nvPr/>
          </p:nvSpPr>
          <p:spPr>
            <a:xfrm>
              <a:off x="0" y="-57150"/>
              <a:ext cx="1196371" cy="512495"/>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Noto Sans"/>
                  <a:ea typeface="Noto Sans"/>
                  <a:cs typeface="Noto Sans"/>
                  <a:sym typeface="Noto Sans"/>
                </a:rPr>
                <a:t>Xem Dashboard và điều khiển thiết bị</a:t>
              </a:r>
            </a:p>
          </p:txBody>
        </p:sp>
      </p:grpSp>
      <p:grpSp>
        <p:nvGrpSpPr>
          <p:cNvPr name="Group 23" id="23"/>
          <p:cNvGrpSpPr/>
          <p:nvPr/>
        </p:nvGrpSpPr>
        <p:grpSpPr>
          <a:xfrm rot="-10800000">
            <a:off x="7492307" y="6022986"/>
            <a:ext cx="9766993" cy="1483622"/>
            <a:chOff x="0" y="0"/>
            <a:chExt cx="3147846" cy="478163"/>
          </a:xfrm>
        </p:grpSpPr>
        <p:sp>
          <p:nvSpPr>
            <p:cNvPr name="Freeform 24" id="24"/>
            <p:cNvSpPr/>
            <p:nvPr/>
          </p:nvSpPr>
          <p:spPr>
            <a:xfrm flipH="false" flipV="false" rot="0">
              <a:off x="0" y="0"/>
              <a:ext cx="3147846" cy="478163"/>
            </a:xfrm>
            <a:custGeom>
              <a:avLst/>
              <a:gdLst/>
              <a:ahLst/>
              <a:cxnLst/>
              <a:rect r="r" b="b" t="t" l="l"/>
              <a:pathLst>
                <a:path h="478163" w="3147846">
                  <a:moveTo>
                    <a:pt x="2944646" y="0"/>
                  </a:moveTo>
                  <a:cubicBezTo>
                    <a:pt x="3056870" y="0"/>
                    <a:pt x="3147846" y="107040"/>
                    <a:pt x="3147846" y="239081"/>
                  </a:cubicBezTo>
                  <a:cubicBezTo>
                    <a:pt x="3147846" y="371122"/>
                    <a:pt x="3056870" y="478163"/>
                    <a:pt x="2944646" y="478163"/>
                  </a:cubicBezTo>
                  <a:lnTo>
                    <a:pt x="203200" y="478163"/>
                  </a:lnTo>
                  <a:cubicBezTo>
                    <a:pt x="90976" y="478163"/>
                    <a:pt x="0" y="371122"/>
                    <a:pt x="0" y="239081"/>
                  </a:cubicBezTo>
                  <a:cubicBezTo>
                    <a:pt x="0" y="107040"/>
                    <a:pt x="90976" y="0"/>
                    <a:pt x="203200" y="0"/>
                  </a:cubicBezTo>
                  <a:close/>
                </a:path>
              </a:pathLst>
            </a:custGeom>
            <a:solidFill>
              <a:srgbClr val="D4EDFE"/>
            </a:solidFill>
            <a:ln cap="sq">
              <a:noFill/>
              <a:prstDash val="solid"/>
              <a:miter/>
            </a:ln>
          </p:spPr>
        </p:sp>
        <p:sp>
          <p:nvSpPr>
            <p:cNvPr name="TextBox 25" id="25"/>
            <p:cNvSpPr txBox="true"/>
            <p:nvPr/>
          </p:nvSpPr>
          <p:spPr>
            <a:xfrm>
              <a:off x="0" y="-38100"/>
              <a:ext cx="3147846" cy="516263"/>
            </a:xfrm>
            <a:prstGeom prst="rect">
              <a:avLst/>
            </a:prstGeom>
          </p:spPr>
          <p:txBody>
            <a:bodyPr anchor="ctr" rtlCol="false" tIns="50800" lIns="50800" bIns="50800" rIns="50800"/>
            <a:lstStyle/>
            <a:p>
              <a:pPr algn="ctr" marL="0" indent="0" lvl="0">
                <a:lnSpc>
                  <a:spcPts val="2514"/>
                </a:lnSpc>
                <a:spcBef>
                  <a:spcPct val="0"/>
                </a:spcBef>
              </a:pPr>
            </a:p>
          </p:txBody>
        </p:sp>
      </p:grpSp>
      <p:grpSp>
        <p:nvGrpSpPr>
          <p:cNvPr name="Group 26" id="26"/>
          <p:cNvGrpSpPr/>
          <p:nvPr/>
        </p:nvGrpSpPr>
        <p:grpSpPr>
          <a:xfrm rot="0">
            <a:off x="4722379" y="6002588"/>
            <a:ext cx="4002649" cy="1523427"/>
            <a:chOff x="0" y="0"/>
            <a:chExt cx="1196371" cy="455345"/>
          </a:xfrm>
        </p:grpSpPr>
        <p:sp>
          <p:nvSpPr>
            <p:cNvPr name="Freeform 27" id="27"/>
            <p:cNvSpPr/>
            <p:nvPr/>
          </p:nvSpPr>
          <p:spPr>
            <a:xfrm flipH="false" flipV="false" rot="0">
              <a:off x="0" y="0"/>
              <a:ext cx="1196371" cy="455345"/>
            </a:xfrm>
            <a:custGeom>
              <a:avLst/>
              <a:gdLst/>
              <a:ahLst/>
              <a:cxnLst/>
              <a:rect r="r" b="b" t="t" l="l"/>
              <a:pathLst>
                <a:path h="455345" w="1196371">
                  <a:moveTo>
                    <a:pt x="98644" y="0"/>
                  </a:moveTo>
                  <a:lnTo>
                    <a:pt x="1097727" y="0"/>
                  </a:lnTo>
                  <a:cubicBezTo>
                    <a:pt x="1152207" y="0"/>
                    <a:pt x="1196371" y="44164"/>
                    <a:pt x="1196371" y="98644"/>
                  </a:cubicBezTo>
                  <a:lnTo>
                    <a:pt x="1196371" y="356700"/>
                  </a:lnTo>
                  <a:cubicBezTo>
                    <a:pt x="1196371" y="411180"/>
                    <a:pt x="1152207" y="455345"/>
                    <a:pt x="1097727" y="455345"/>
                  </a:cubicBezTo>
                  <a:lnTo>
                    <a:pt x="98644" y="455345"/>
                  </a:lnTo>
                  <a:cubicBezTo>
                    <a:pt x="44164" y="455345"/>
                    <a:pt x="0" y="411180"/>
                    <a:pt x="0" y="356700"/>
                  </a:cubicBezTo>
                  <a:lnTo>
                    <a:pt x="0" y="98644"/>
                  </a:lnTo>
                  <a:cubicBezTo>
                    <a:pt x="0" y="44164"/>
                    <a:pt x="44164" y="0"/>
                    <a:pt x="98644" y="0"/>
                  </a:cubicBezTo>
                  <a:close/>
                </a:path>
              </a:pathLst>
            </a:custGeom>
            <a:solidFill>
              <a:srgbClr val="031743"/>
            </a:solidFill>
          </p:spPr>
        </p:sp>
        <p:sp>
          <p:nvSpPr>
            <p:cNvPr name="TextBox 28" id="28"/>
            <p:cNvSpPr txBox="true"/>
            <p:nvPr/>
          </p:nvSpPr>
          <p:spPr>
            <a:xfrm>
              <a:off x="0" y="-57150"/>
              <a:ext cx="1196371" cy="512495"/>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Noto Sans"/>
                  <a:ea typeface="Noto Sans"/>
                  <a:cs typeface="Noto Sans"/>
                  <a:sym typeface="Noto Sans"/>
                </a:rPr>
                <a:t>Đăng kí và cấu hình thiết bị</a:t>
              </a:r>
            </a:p>
          </p:txBody>
        </p:sp>
      </p:grpSp>
      <p:sp>
        <p:nvSpPr>
          <p:cNvPr name="TextBox 29" id="29"/>
          <p:cNvSpPr txBox="true"/>
          <p:nvPr/>
        </p:nvSpPr>
        <p:spPr>
          <a:xfrm rot="0">
            <a:off x="9236266" y="2353127"/>
            <a:ext cx="7422821" cy="870082"/>
          </a:xfrm>
          <a:prstGeom prst="rect">
            <a:avLst/>
          </a:prstGeom>
        </p:spPr>
        <p:txBody>
          <a:bodyPr anchor="t" rtlCol="false" tIns="0" lIns="0" bIns="0" rIns="0">
            <a:spAutoFit/>
          </a:bodyPr>
          <a:lstStyle/>
          <a:p>
            <a:pPr algn="l">
              <a:lnSpc>
                <a:spcPts val="3500"/>
              </a:lnSpc>
              <a:spcBef>
                <a:spcPct val="0"/>
              </a:spcBef>
            </a:pPr>
            <a:r>
              <a:rPr lang="en-US" sz="2500">
                <a:solidFill>
                  <a:srgbClr val="000000"/>
                </a:solidFill>
                <a:latin typeface="Noto Sans"/>
                <a:ea typeface="Noto Sans"/>
                <a:cs typeface="Noto Sans"/>
                <a:sym typeface="Noto Sans"/>
              </a:rPr>
              <a:t>Người dùng có thể đăng kí tài khoản để sử dụng các chức năng của hệ thống .</a:t>
            </a:r>
          </a:p>
        </p:txBody>
      </p:sp>
      <p:sp>
        <p:nvSpPr>
          <p:cNvPr name="TextBox 30" id="30"/>
          <p:cNvSpPr txBox="true"/>
          <p:nvPr/>
        </p:nvSpPr>
        <p:spPr>
          <a:xfrm rot="0">
            <a:off x="9236266" y="4102545"/>
            <a:ext cx="7545810" cy="1298774"/>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Noto Sans"/>
                <a:ea typeface="Noto Sans"/>
                <a:cs typeface="Noto Sans"/>
                <a:sym typeface="Noto Sans"/>
              </a:rPr>
              <a:t>Người dùng có thể cài đặt các block để hiển thị dữ liệu đã thu thập được cũng như là điều khiển thiết bị đã đăng kí  </a:t>
            </a:r>
          </a:p>
        </p:txBody>
      </p:sp>
      <p:sp>
        <p:nvSpPr>
          <p:cNvPr name="TextBox 31" id="31"/>
          <p:cNvSpPr txBox="true"/>
          <p:nvPr/>
        </p:nvSpPr>
        <p:spPr>
          <a:xfrm rot="0">
            <a:off x="9236266" y="6091776"/>
            <a:ext cx="7422821" cy="1298774"/>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Noto Sans"/>
                <a:ea typeface="Noto Sans"/>
                <a:cs typeface="Noto Sans"/>
                <a:sym typeface="Noto Sans"/>
              </a:rPr>
              <a:t>Người dùng có thể đăng kí các thiết bị slave cũng như là master để thu thập dữ liệu , điều khiển thiết bị , có thể đăng kí nhiều thiết bị slave </a:t>
            </a:r>
          </a:p>
        </p:txBody>
      </p:sp>
      <p:grpSp>
        <p:nvGrpSpPr>
          <p:cNvPr name="Group 32" id="32"/>
          <p:cNvGrpSpPr/>
          <p:nvPr/>
        </p:nvGrpSpPr>
        <p:grpSpPr>
          <a:xfrm rot="0">
            <a:off x="4722379" y="7992740"/>
            <a:ext cx="4002649" cy="1523427"/>
            <a:chOff x="0" y="0"/>
            <a:chExt cx="1196371" cy="455345"/>
          </a:xfrm>
        </p:grpSpPr>
        <p:sp>
          <p:nvSpPr>
            <p:cNvPr name="Freeform 33" id="33"/>
            <p:cNvSpPr/>
            <p:nvPr/>
          </p:nvSpPr>
          <p:spPr>
            <a:xfrm flipH="false" flipV="false" rot="0">
              <a:off x="0" y="0"/>
              <a:ext cx="1196371" cy="455345"/>
            </a:xfrm>
            <a:custGeom>
              <a:avLst/>
              <a:gdLst/>
              <a:ahLst/>
              <a:cxnLst/>
              <a:rect r="r" b="b" t="t" l="l"/>
              <a:pathLst>
                <a:path h="455345" w="1196371">
                  <a:moveTo>
                    <a:pt x="98644" y="0"/>
                  </a:moveTo>
                  <a:lnTo>
                    <a:pt x="1097727" y="0"/>
                  </a:lnTo>
                  <a:cubicBezTo>
                    <a:pt x="1152207" y="0"/>
                    <a:pt x="1196371" y="44164"/>
                    <a:pt x="1196371" y="98644"/>
                  </a:cubicBezTo>
                  <a:lnTo>
                    <a:pt x="1196371" y="356700"/>
                  </a:lnTo>
                  <a:cubicBezTo>
                    <a:pt x="1196371" y="411180"/>
                    <a:pt x="1152207" y="455345"/>
                    <a:pt x="1097727" y="455345"/>
                  </a:cubicBezTo>
                  <a:lnTo>
                    <a:pt x="98644" y="455345"/>
                  </a:lnTo>
                  <a:cubicBezTo>
                    <a:pt x="44164" y="455345"/>
                    <a:pt x="0" y="411180"/>
                    <a:pt x="0" y="356700"/>
                  </a:cubicBezTo>
                  <a:lnTo>
                    <a:pt x="0" y="98644"/>
                  </a:lnTo>
                  <a:cubicBezTo>
                    <a:pt x="0" y="44164"/>
                    <a:pt x="44164" y="0"/>
                    <a:pt x="98644" y="0"/>
                  </a:cubicBezTo>
                  <a:close/>
                </a:path>
              </a:pathLst>
            </a:custGeom>
            <a:solidFill>
              <a:srgbClr val="031743"/>
            </a:solidFill>
          </p:spPr>
        </p:sp>
        <p:sp>
          <p:nvSpPr>
            <p:cNvPr name="TextBox 34" id="34"/>
            <p:cNvSpPr txBox="true"/>
            <p:nvPr/>
          </p:nvSpPr>
          <p:spPr>
            <a:xfrm>
              <a:off x="0" y="-57150"/>
              <a:ext cx="1196371" cy="512495"/>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Noto Sans"/>
                  <a:ea typeface="Noto Sans"/>
                  <a:cs typeface="Noto Sans"/>
                  <a:sym typeface="Noto Sans"/>
                </a:rPr>
                <a:t>Cấu hình AI</a:t>
              </a:r>
            </a:p>
          </p:txBody>
        </p:sp>
      </p:grpSp>
      <p:sp>
        <p:nvSpPr>
          <p:cNvPr name="TextBox 35" id="35"/>
          <p:cNvSpPr txBox="true"/>
          <p:nvPr/>
        </p:nvSpPr>
        <p:spPr>
          <a:xfrm rot="0">
            <a:off x="9236266" y="8097157"/>
            <a:ext cx="7422821" cy="1298774"/>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Noto Sans"/>
                <a:ea typeface="Noto Sans"/>
                <a:cs typeface="Noto Sans"/>
                <a:sym typeface="Noto Sans"/>
              </a:rPr>
              <a:t>N</a:t>
            </a:r>
            <a:r>
              <a:rPr lang="en-US" sz="2499">
                <a:solidFill>
                  <a:srgbClr val="000000"/>
                </a:solidFill>
                <a:latin typeface="Noto Sans"/>
                <a:ea typeface="Noto Sans"/>
                <a:cs typeface="Noto Sans"/>
                <a:sym typeface="Noto Sans"/>
              </a:rPr>
              <a:t>gười dùng có thể tùy chỉnh trợ lý ảo cho bản thận như : style trả lời , giọng nói phản hồi , mô tả cho trợ lý ảo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0">
            <a:off x="0" y="0"/>
            <a:ext cx="3727465" cy="10287000"/>
            <a:chOff x="0" y="0"/>
            <a:chExt cx="780179" cy="2153126"/>
          </a:xfrm>
        </p:grpSpPr>
        <p:sp>
          <p:nvSpPr>
            <p:cNvPr name="Freeform 3" id="3"/>
            <p:cNvSpPr/>
            <p:nvPr/>
          </p:nvSpPr>
          <p:spPr>
            <a:xfrm flipH="false" flipV="false" rot="0">
              <a:off x="0" y="0"/>
              <a:ext cx="780179" cy="2153126"/>
            </a:xfrm>
            <a:custGeom>
              <a:avLst/>
              <a:gdLst/>
              <a:ahLst/>
              <a:cxnLst/>
              <a:rect r="r" b="b" t="t" l="l"/>
              <a:pathLst>
                <a:path h="2153126" w="780179">
                  <a:moveTo>
                    <a:pt x="0" y="0"/>
                  </a:moveTo>
                  <a:lnTo>
                    <a:pt x="780179" y="0"/>
                  </a:lnTo>
                  <a:lnTo>
                    <a:pt x="780179" y="2153126"/>
                  </a:lnTo>
                  <a:lnTo>
                    <a:pt x="0" y="2153126"/>
                  </a:lnTo>
                  <a:close/>
                </a:path>
              </a:pathLst>
            </a:custGeom>
            <a:solidFill>
              <a:srgbClr val="001847"/>
            </a:solidFill>
          </p:spPr>
        </p:sp>
      </p:grpSp>
      <p:grpSp>
        <p:nvGrpSpPr>
          <p:cNvPr name="Group 4" id="4"/>
          <p:cNvGrpSpPr/>
          <p:nvPr/>
        </p:nvGrpSpPr>
        <p:grpSpPr>
          <a:xfrm rot="0">
            <a:off x="16659086" y="9116464"/>
            <a:ext cx="330649" cy="33064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6" id="6"/>
          <p:cNvGrpSpPr/>
          <p:nvPr/>
        </p:nvGrpSpPr>
        <p:grpSpPr>
          <a:xfrm rot="0">
            <a:off x="17132611" y="9116464"/>
            <a:ext cx="330649" cy="33064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847"/>
            </a:solidFill>
          </p:spPr>
        </p:sp>
      </p:grpSp>
      <p:grpSp>
        <p:nvGrpSpPr>
          <p:cNvPr name="Group 8" id="8"/>
          <p:cNvGrpSpPr/>
          <p:nvPr/>
        </p:nvGrpSpPr>
        <p:grpSpPr>
          <a:xfrm rot="0">
            <a:off x="16187144" y="9116464"/>
            <a:ext cx="330649" cy="33064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847"/>
            </a:solidFill>
          </p:spPr>
        </p:sp>
      </p:grpSp>
      <p:grpSp>
        <p:nvGrpSpPr>
          <p:cNvPr name="Group 10" id="10"/>
          <p:cNvGrpSpPr/>
          <p:nvPr/>
        </p:nvGrpSpPr>
        <p:grpSpPr>
          <a:xfrm rot="0">
            <a:off x="6820751" y="509653"/>
            <a:ext cx="8722939" cy="1315894"/>
            <a:chOff x="0" y="0"/>
            <a:chExt cx="2693987" cy="406400"/>
          </a:xfrm>
        </p:grpSpPr>
        <p:sp>
          <p:nvSpPr>
            <p:cNvPr name="Freeform 11" id="11"/>
            <p:cNvSpPr/>
            <p:nvPr/>
          </p:nvSpPr>
          <p:spPr>
            <a:xfrm flipH="false" flipV="false" rot="0">
              <a:off x="0" y="0"/>
              <a:ext cx="2693987" cy="406400"/>
            </a:xfrm>
            <a:custGeom>
              <a:avLst/>
              <a:gdLst/>
              <a:ahLst/>
              <a:cxnLst/>
              <a:rect r="r" b="b" t="t" l="l"/>
              <a:pathLst>
                <a:path h="406400" w="2693987">
                  <a:moveTo>
                    <a:pt x="2490787" y="0"/>
                  </a:moveTo>
                  <a:lnTo>
                    <a:pt x="203200" y="0"/>
                  </a:lnTo>
                  <a:lnTo>
                    <a:pt x="0" y="203200"/>
                  </a:lnTo>
                  <a:lnTo>
                    <a:pt x="203200" y="406400"/>
                  </a:lnTo>
                  <a:lnTo>
                    <a:pt x="2490787" y="406400"/>
                  </a:lnTo>
                  <a:lnTo>
                    <a:pt x="2693987" y="203200"/>
                  </a:lnTo>
                  <a:lnTo>
                    <a:pt x="2490787" y="0"/>
                  </a:lnTo>
                  <a:close/>
                </a:path>
              </a:pathLst>
            </a:custGeom>
            <a:solidFill>
              <a:srgbClr val="FDCF2E"/>
            </a:solidFill>
          </p:spPr>
        </p:sp>
        <p:sp>
          <p:nvSpPr>
            <p:cNvPr name="TextBox 12" id="12"/>
            <p:cNvSpPr txBox="true"/>
            <p:nvPr/>
          </p:nvSpPr>
          <p:spPr>
            <a:xfrm>
              <a:off x="152400" y="-66675"/>
              <a:ext cx="2389187" cy="473075"/>
            </a:xfrm>
            <a:prstGeom prst="rect">
              <a:avLst/>
            </a:prstGeom>
          </p:spPr>
          <p:txBody>
            <a:bodyPr anchor="ctr" rtlCol="false" tIns="50800" lIns="50800" bIns="50800" rIns="50800"/>
            <a:lstStyle/>
            <a:p>
              <a:pPr algn="ctr">
                <a:lnSpc>
                  <a:spcPts val="4619"/>
                </a:lnSpc>
                <a:spcBef>
                  <a:spcPct val="0"/>
                </a:spcBef>
              </a:pPr>
              <a:r>
                <a:rPr lang="en-US" b="true" sz="3299">
                  <a:solidFill>
                    <a:srgbClr val="001847"/>
                  </a:solidFill>
                  <a:latin typeface="Garet Bold"/>
                  <a:ea typeface="Garet Bold"/>
                  <a:cs typeface="Garet Bold"/>
                  <a:sym typeface="Garet Bold"/>
                </a:rPr>
                <a:t>Chức năng của hệ thống</a:t>
              </a:r>
            </a:p>
          </p:txBody>
        </p:sp>
      </p:grpSp>
      <p:sp>
        <p:nvSpPr>
          <p:cNvPr name="TextBox 13" id="13"/>
          <p:cNvSpPr txBox="true"/>
          <p:nvPr/>
        </p:nvSpPr>
        <p:spPr>
          <a:xfrm rot="0">
            <a:off x="520128" y="2030871"/>
            <a:ext cx="3207337" cy="5232516"/>
          </a:xfrm>
          <a:prstGeom prst="rect">
            <a:avLst/>
          </a:prstGeom>
        </p:spPr>
        <p:txBody>
          <a:bodyPr anchor="t" rtlCol="false" tIns="0" lIns="0" bIns="0" rIns="0">
            <a:spAutoFit/>
          </a:bodyPr>
          <a:lstStyle/>
          <a:p>
            <a:pPr algn="l">
              <a:lnSpc>
                <a:spcPts val="8300"/>
              </a:lnSpc>
            </a:pPr>
            <a:r>
              <a:rPr lang="en-US" sz="5928" b="true">
                <a:solidFill>
                  <a:srgbClr val="FFFFFF"/>
                </a:solidFill>
                <a:latin typeface="Inter 1 Bold"/>
                <a:ea typeface="Inter 1 Bold"/>
                <a:cs typeface="Inter 1 Bold"/>
                <a:sym typeface="Inter 1 Bold"/>
              </a:rPr>
              <a:t>Chức năng chính của hệ thống</a:t>
            </a:r>
          </a:p>
        </p:txBody>
      </p:sp>
      <p:grpSp>
        <p:nvGrpSpPr>
          <p:cNvPr name="Group 14" id="14"/>
          <p:cNvGrpSpPr/>
          <p:nvPr/>
        </p:nvGrpSpPr>
        <p:grpSpPr>
          <a:xfrm rot="-10800000">
            <a:off x="7530942" y="6453503"/>
            <a:ext cx="9766993" cy="1619768"/>
            <a:chOff x="0" y="0"/>
            <a:chExt cx="3147846" cy="522042"/>
          </a:xfrm>
        </p:grpSpPr>
        <p:sp>
          <p:nvSpPr>
            <p:cNvPr name="Freeform 15" id="15"/>
            <p:cNvSpPr/>
            <p:nvPr/>
          </p:nvSpPr>
          <p:spPr>
            <a:xfrm flipH="false" flipV="false" rot="0">
              <a:off x="0" y="0"/>
              <a:ext cx="3147846" cy="522042"/>
            </a:xfrm>
            <a:custGeom>
              <a:avLst/>
              <a:gdLst/>
              <a:ahLst/>
              <a:cxnLst/>
              <a:rect r="r" b="b" t="t" l="l"/>
              <a:pathLst>
                <a:path h="522042" w="3147846">
                  <a:moveTo>
                    <a:pt x="2944646" y="0"/>
                  </a:moveTo>
                  <a:cubicBezTo>
                    <a:pt x="3056870" y="0"/>
                    <a:pt x="3147846" y="116863"/>
                    <a:pt x="3147846" y="261021"/>
                  </a:cubicBezTo>
                  <a:cubicBezTo>
                    <a:pt x="3147846" y="405179"/>
                    <a:pt x="3056870" y="522042"/>
                    <a:pt x="2944646" y="522042"/>
                  </a:cubicBezTo>
                  <a:lnTo>
                    <a:pt x="203200" y="522042"/>
                  </a:lnTo>
                  <a:cubicBezTo>
                    <a:pt x="90976" y="522042"/>
                    <a:pt x="0" y="405179"/>
                    <a:pt x="0" y="261021"/>
                  </a:cubicBezTo>
                  <a:cubicBezTo>
                    <a:pt x="0" y="116863"/>
                    <a:pt x="90976" y="0"/>
                    <a:pt x="203200" y="0"/>
                  </a:cubicBezTo>
                  <a:close/>
                </a:path>
              </a:pathLst>
            </a:custGeom>
            <a:solidFill>
              <a:srgbClr val="D4EDFE"/>
            </a:solidFill>
            <a:ln cap="sq">
              <a:noFill/>
              <a:prstDash val="solid"/>
              <a:miter/>
            </a:ln>
          </p:spPr>
        </p:sp>
        <p:sp>
          <p:nvSpPr>
            <p:cNvPr name="TextBox 16" id="16"/>
            <p:cNvSpPr txBox="true"/>
            <p:nvPr/>
          </p:nvSpPr>
          <p:spPr>
            <a:xfrm>
              <a:off x="0" y="-38100"/>
              <a:ext cx="3147846" cy="560142"/>
            </a:xfrm>
            <a:prstGeom prst="rect">
              <a:avLst/>
            </a:prstGeom>
          </p:spPr>
          <p:txBody>
            <a:bodyPr anchor="ctr" rtlCol="false" tIns="50800" lIns="50800" bIns="50800" rIns="50800"/>
            <a:lstStyle/>
            <a:p>
              <a:pPr algn="ctr" marL="0" indent="0" lvl="0">
                <a:lnSpc>
                  <a:spcPts val="2514"/>
                </a:lnSpc>
                <a:spcBef>
                  <a:spcPct val="0"/>
                </a:spcBef>
              </a:pPr>
            </a:p>
          </p:txBody>
        </p:sp>
      </p:grpSp>
      <p:grpSp>
        <p:nvGrpSpPr>
          <p:cNvPr name="Group 17" id="17"/>
          <p:cNvGrpSpPr/>
          <p:nvPr/>
        </p:nvGrpSpPr>
        <p:grpSpPr>
          <a:xfrm rot="0">
            <a:off x="4819427" y="6501673"/>
            <a:ext cx="4002649" cy="1523427"/>
            <a:chOff x="0" y="0"/>
            <a:chExt cx="1196371" cy="455345"/>
          </a:xfrm>
        </p:grpSpPr>
        <p:sp>
          <p:nvSpPr>
            <p:cNvPr name="Freeform 18" id="18"/>
            <p:cNvSpPr/>
            <p:nvPr/>
          </p:nvSpPr>
          <p:spPr>
            <a:xfrm flipH="false" flipV="false" rot="0">
              <a:off x="0" y="0"/>
              <a:ext cx="1196371" cy="455345"/>
            </a:xfrm>
            <a:custGeom>
              <a:avLst/>
              <a:gdLst/>
              <a:ahLst/>
              <a:cxnLst/>
              <a:rect r="r" b="b" t="t" l="l"/>
              <a:pathLst>
                <a:path h="455345" w="1196371">
                  <a:moveTo>
                    <a:pt x="98644" y="0"/>
                  </a:moveTo>
                  <a:lnTo>
                    <a:pt x="1097727" y="0"/>
                  </a:lnTo>
                  <a:cubicBezTo>
                    <a:pt x="1152207" y="0"/>
                    <a:pt x="1196371" y="44164"/>
                    <a:pt x="1196371" y="98644"/>
                  </a:cubicBezTo>
                  <a:lnTo>
                    <a:pt x="1196371" y="356700"/>
                  </a:lnTo>
                  <a:cubicBezTo>
                    <a:pt x="1196371" y="411180"/>
                    <a:pt x="1152207" y="455345"/>
                    <a:pt x="1097727" y="455345"/>
                  </a:cubicBezTo>
                  <a:lnTo>
                    <a:pt x="98644" y="455345"/>
                  </a:lnTo>
                  <a:cubicBezTo>
                    <a:pt x="44164" y="455345"/>
                    <a:pt x="0" y="411180"/>
                    <a:pt x="0" y="356700"/>
                  </a:cubicBezTo>
                  <a:lnTo>
                    <a:pt x="0" y="98644"/>
                  </a:lnTo>
                  <a:cubicBezTo>
                    <a:pt x="0" y="44164"/>
                    <a:pt x="44164" y="0"/>
                    <a:pt x="98644" y="0"/>
                  </a:cubicBezTo>
                  <a:close/>
                </a:path>
              </a:pathLst>
            </a:custGeom>
            <a:solidFill>
              <a:srgbClr val="031743"/>
            </a:solidFill>
          </p:spPr>
        </p:sp>
        <p:sp>
          <p:nvSpPr>
            <p:cNvPr name="TextBox 19" id="19"/>
            <p:cNvSpPr txBox="true"/>
            <p:nvPr/>
          </p:nvSpPr>
          <p:spPr>
            <a:xfrm>
              <a:off x="0" y="-57150"/>
              <a:ext cx="1196371" cy="512495"/>
            </a:xfrm>
            <a:prstGeom prst="rect">
              <a:avLst/>
            </a:prstGeom>
          </p:spPr>
          <p:txBody>
            <a:bodyPr anchor="ctr" rtlCol="false" tIns="50800" lIns="50800" bIns="50800" rIns="50800"/>
            <a:lstStyle/>
            <a:p>
              <a:pPr algn="ctr">
                <a:lnSpc>
                  <a:spcPts val="3919"/>
                </a:lnSpc>
              </a:pPr>
              <a:r>
                <a:rPr lang="en-US" sz="2799">
                  <a:solidFill>
                    <a:srgbClr val="FFFFFF"/>
                  </a:solidFill>
                  <a:latin typeface="Noto Sans"/>
                  <a:ea typeface="Noto Sans"/>
                  <a:cs typeface="Noto Sans"/>
                  <a:sym typeface="Noto Sans"/>
                </a:rPr>
                <a:t>Cập nhật Firmware</a:t>
              </a:r>
            </a:p>
            <a:p>
              <a:pPr algn="ctr">
                <a:lnSpc>
                  <a:spcPts val="3919"/>
                </a:lnSpc>
                <a:spcBef>
                  <a:spcPct val="0"/>
                </a:spcBef>
              </a:pPr>
              <a:r>
                <a:rPr lang="en-US" sz="2799">
                  <a:solidFill>
                    <a:srgbClr val="FFFFFF"/>
                  </a:solidFill>
                  <a:latin typeface="Noto Sans"/>
                  <a:ea typeface="Noto Sans"/>
                  <a:cs typeface="Noto Sans"/>
                  <a:sym typeface="Noto Sans"/>
                </a:rPr>
                <a:t>OTA</a:t>
              </a:r>
            </a:p>
          </p:txBody>
        </p:sp>
      </p:grpSp>
      <p:grpSp>
        <p:nvGrpSpPr>
          <p:cNvPr name="Group 20" id="20"/>
          <p:cNvGrpSpPr/>
          <p:nvPr/>
        </p:nvGrpSpPr>
        <p:grpSpPr>
          <a:xfrm rot="-10800000">
            <a:off x="7530942" y="3234641"/>
            <a:ext cx="9766993" cy="1619768"/>
            <a:chOff x="0" y="0"/>
            <a:chExt cx="3147846" cy="522042"/>
          </a:xfrm>
        </p:grpSpPr>
        <p:sp>
          <p:nvSpPr>
            <p:cNvPr name="Freeform 21" id="21"/>
            <p:cNvSpPr/>
            <p:nvPr/>
          </p:nvSpPr>
          <p:spPr>
            <a:xfrm flipH="false" flipV="false" rot="0">
              <a:off x="0" y="0"/>
              <a:ext cx="3147846" cy="522042"/>
            </a:xfrm>
            <a:custGeom>
              <a:avLst/>
              <a:gdLst/>
              <a:ahLst/>
              <a:cxnLst/>
              <a:rect r="r" b="b" t="t" l="l"/>
              <a:pathLst>
                <a:path h="522042" w="3147846">
                  <a:moveTo>
                    <a:pt x="2944646" y="0"/>
                  </a:moveTo>
                  <a:cubicBezTo>
                    <a:pt x="3056870" y="0"/>
                    <a:pt x="3147846" y="116863"/>
                    <a:pt x="3147846" y="261021"/>
                  </a:cubicBezTo>
                  <a:cubicBezTo>
                    <a:pt x="3147846" y="405179"/>
                    <a:pt x="3056870" y="522042"/>
                    <a:pt x="2944646" y="522042"/>
                  </a:cubicBezTo>
                  <a:lnTo>
                    <a:pt x="203200" y="522042"/>
                  </a:lnTo>
                  <a:cubicBezTo>
                    <a:pt x="90976" y="522042"/>
                    <a:pt x="0" y="405179"/>
                    <a:pt x="0" y="261021"/>
                  </a:cubicBezTo>
                  <a:cubicBezTo>
                    <a:pt x="0" y="116863"/>
                    <a:pt x="90976" y="0"/>
                    <a:pt x="203200" y="0"/>
                  </a:cubicBezTo>
                  <a:close/>
                </a:path>
              </a:pathLst>
            </a:custGeom>
            <a:solidFill>
              <a:srgbClr val="D4EDFE"/>
            </a:solidFill>
            <a:ln cap="sq">
              <a:noFill/>
              <a:prstDash val="solid"/>
              <a:miter/>
            </a:ln>
          </p:spPr>
        </p:sp>
        <p:sp>
          <p:nvSpPr>
            <p:cNvPr name="TextBox 22" id="22"/>
            <p:cNvSpPr txBox="true"/>
            <p:nvPr/>
          </p:nvSpPr>
          <p:spPr>
            <a:xfrm>
              <a:off x="0" y="-38100"/>
              <a:ext cx="3147846" cy="560142"/>
            </a:xfrm>
            <a:prstGeom prst="rect">
              <a:avLst/>
            </a:prstGeom>
          </p:spPr>
          <p:txBody>
            <a:bodyPr anchor="ctr" rtlCol="false" tIns="50800" lIns="50800" bIns="50800" rIns="50800"/>
            <a:lstStyle/>
            <a:p>
              <a:pPr algn="ctr" marL="0" indent="0" lvl="0">
                <a:lnSpc>
                  <a:spcPts val="2514"/>
                </a:lnSpc>
                <a:spcBef>
                  <a:spcPct val="0"/>
                </a:spcBef>
              </a:pPr>
            </a:p>
          </p:txBody>
        </p:sp>
      </p:grpSp>
      <p:grpSp>
        <p:nvGrpSpPr>
          <p:cNvPr name="Group 23" id="23"/>
          <p:cNvGrpSpPr/>
          <p:nvPr/>
        </p:nvGrpSpPr>
        <p:grpSpPr>
          <a:xfrm rot="0">
            <a:off x="4819427" y="3234641"/>
            <a:ext cx="4002649" cy="1619768"/>
            <a:chOff x="0" y="0"/>
            <a:chExt cx="1196371" cy="484140"/>
          </a:xfrm>
        </p:grpSpPr>
        <p:sp>
          <p:nvSpPr>
            <p:cNvPr name="Freeform 24" id="24"/>
            <p:cNvSpPr/>
            <p:nvPr/>
          </p:nvSpPr>
          <p:spPr>
            <a:xfrm flipH="false" flipV="false" rot="0">
              <a:off x="0" y="0"/>
              <a:ext cx="1196371" cy="484140"/>
            </a:xfrm>
            <a:custGeom>
              <a:avLst/>
              <a:gdLst/>
              <a:ahLst/>
              <a:cxnLst/>
              <a:rect r="r" b="b" t="t" l="l"/>
              <a:pathLst>
                <a:path h="484140" w="1196371">
                  <a:moveTo>
                    <a:pt x="98644" y="0"/>
                  </a:moveTo>
                  <a:lnTo>
                    <a:pt x="1097727" y="0"/>
                  </a:lnTo>
                  <a:cubicBezTo>
                    <a:pt x="1152207" y="0"/>
                    <a:pt x="1196371" y="44164"/>
                    <a:pt x="1196371" y="98644"/>
                  </a:cubicBezTo>
                  <a:lnTo>
                    <a:pt x="1196371" y="385496"/>
                  </a:lnTo>
                  <a:cubicBezTo>
                    <a:pt x="1196371" y="439976"/>
                    <a:pt x="1152207" y="484140"/>
                    <a:pt x="1097727" y="484140"/>
                  </a:cubicBezTo>
                  <a:lnTo>
                    <a:pt x="98644" y="484140"/>
                  </a:lnTo>
                  <a:cubicBezTo>
                    <a:pt x="44164" y="484140"/>
                    <a:pt x="0" y="439976"/>
                    <a:pt x="0" y="385496"/>
                  </a:cubicBezTo>
                  <a:lnTo>
                    <a:pt x="0" y="98644"/>
                  </a:lnTo>
                  <a:cubicBezTo>
                    <a:pt x="0" y="44164"/>
                    <a:pt x="44164" y="0"/>
                    <a:pt x="98644" y="0"/>
                  </a:cubicBezTo>
                  <a:close/>
                </a:path>
              </a:pathLst>
            </a:custGeom>
            <a:solidFill>
              <a:srgbClr val="031743"/>
            </a:solidFill>
          </p:spPr>
        </p:sp>
        <p:sp>
          <p:nvSpPr>
            <p:cNvPr name="TextBox 25" id="25"/>
            <p:cNvSpPr txBox="true"/>
            <p:nvPr/>
          </p:nvSpPr>
          <p:spPr>
            <a:xfrm>
              <a:off x="0" y="-57150"/>
              <a:ext cx="1196371" cy="541290"/>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Noto Sans"/>
                  <a:ea typeface="Noto Sans"/>
                  <a:cs typeface="Noto Sans"/>
                  <a:sym typeface="Noto Sans"/>
                </a:rPr>
                <a:t>Phản hồi lệnh của người dùng bằng giọng nói</a:t>
              </a:r>
            </a:p>
          </p:txBody>
        </p:sp>
      </p:grpSp>
      <p:sp>
        <p:nvSpPr>
          <p:cNvPr name="TextBox 26" id="26"/>
          <p:cNvSpPr txBox="true"/>
          <p:nvPr/>
        </p:nvSpPr>
        <p:spPr>
          <a:xfrm rot="0">
            <a:off x="9066336" y="3405505"/>
            <a:ext cx="7923400" cy="1298774"/>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Noto Sans"/>
                <a:ea typeface="Noto Sans"/>
                <a:cs typeface="Noto Sans"/>
                <a:sym typeface="Noto Sans"/>
              </a:rPr>
              <a:t>Người dùng có thể thông qua thiết bị master để tiến hành ra lệnh cho trợ lý AI thực hiện các tác vụ khác nhau và nhận lại phản hồi </a:t>
            </a:r>
          </a:p>
        </p:txBody>
      </p:sp>
      <p:sp>
        <p:nvSpPr>
          <p:cNvPr name="TextBox 27" id="27"/>
          <p:cNvSpPr txBox="true"/>
          <p:nvPr/>
        </p:nvSpPr>
        <p:spPr>
          <a:xfrm rot="0">
            <a:off x="9066336" y="6809295"/>
            <a:ext cx="7758075" cy="860558"/>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Noto Sans"/>
                <a:ea typeface="Noto Sans"/>
                <a:cs typeface="Noto Sans"/>
                <a:sym typeface="Noto Sans"/>
              </a:rPr>
              <a:t>IT admin</a:t>
            </a:r>
            <a:r>
              <a:rPr lang="en-US" sz="2499">
                <a:solidFill>
                  <a:srgbClr val="000000"/>
                </a:solidFill>
                <a:latin typeface="Noto Sans"/>
                <a:ea typeface="Noto Sans"/>
                <a:cs typeface="Noto Sans"/>
                <a:sym typeface="Noto Sans"/>
              </a:rPr>
              <a:t> có thể cập nhật firmwere từ xa thông qua server OTA , mà không cần nạp code trực tiếp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0">
            <a:off x="-321474" y="-2737569"/>
            <a:ext cx="18609474" cy="5475139"/>
            <a:chOff x="0" y="0"/>
            <a:chExt cx="24812632" cy="7300185"/>
          </a:xfrm>
        </p:grpSpPr>
        <p:pic>
          <p:nvPicPr>
            <p:cNvPr name="Picture 3" id="3"/>
            <p:cNvPicPr>
              <a:picLocks noChangeAspect="true"/>
            </p:cNvPicPr>
            <p:nvPr/>
          </p:nvPicPr>
          <p:blipFill>
            <a:blip r:embed="rId2"/>
            <a:srcRect l="0" t="27934" r="0" b="27934"/>
            <a:stretch>
              <a:fillRect/>
            </a:stretch>
          </p:blipFill>
          <p:spPr>
            <a:xfrm flipH="false" flipV="false">
              <a:off x="0" y="0"/>
              <a:ext cx="24812632" cy="7300185"/>
            </a:xfrm>
            <a:prstGeom prst="rect">
              <a:avLst/>
            </a:prstGeom>
          </p:spPr>
        </p:pic>
      </p:grpSp>
      <p:sp>
        <p:nvSpPr>
          <p:cNvPr name="Freeform 4" id="4"/>
          <p:cNvSpPr/>
          <p:nvPr/>
        </p:nvSpPr>
        <p:spPr>
          <a:xfrm flipH="false" flipV="false" rot="0">
            <a:off x="0" y="-6688203"/>
            <a:ext cx="18690422" cy="9345211"/>
          </a:xfrm>
          <a:custGeom>
            <a:avLst/>
            <a:gdLst/>
            <a:ahLst/>
            <a:cxnLst/>
            <a:rect r="r" b="b" t="t" l="l"/>
            <a:pathLst>
              <a:path h="9345211" w="18690422">
                <a:moveTo>
                  <a:pt x="0" y="0"/>
                </a:moveTo>
                <a:lnTo>
                  <a:pt x="18690422" y="0"/>
                </a:lnTo>
                <a:lnTo>
                  <a:pt x="18690422" y="9345211"/>
                </a:lnTo>
                <a:lnTo>
                  <a:pt x="0" y="9345211"/>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88155" y="698051"/>
            <a:ext cx="330649" cy="33064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7" id="7"/>
          <p:cNvGrpSpPr/>
          <p:nvPr/>
        </p:nvGrpSpPr>
        <p:grpSpPr>
          <a:xfrm rot="0">
            <a:off x="17261679" y="698051"/>
            <a:ext cx="330649" cy="33064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9" id="9"/>
          <p:cNvGrpSpPr/>
          <p:nvPr/>
        </p:nvGrpSpPr>
        <p:grpSpPr>
          <a:xfrm rot="0">
            <a:off x="16316213" y="698051"/>
            <a:ext cx="330649" cy="33064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11" id="11"/>
          <p:cNvGrpSpPr/>
          <p:nvPr/>
        </p:nvGrpSpPr>
        <p:grpSpPr>
          <a:xfrm rot="0">
            <a:off x="8445498" y="3066877"/>
            <a:ext cx="1302754" cy="1302754"/>
            <a:chOff x="0" y="0"/>
            <a:chExt cx="1737005" cy="1737005"/>
          </a:xfrm>
        </p:grpSpPr>
        <p:grpSp>
          <p:nvGrpSpPr>
            <p:cNvPr name="Group 12" id="12"/>
            <p:cNvGrpSpPr/>
            <p:nvPr/>
          </p:nvGrpSpPr>
          <p:grpSpPr>
            <a:xfrm rot="0">
              <a:off x="0" y="0"/>
              <a:ext cx="1737005" cy="173700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14" id="14"/>
            <p:cNvSpPr/>
            <p:nvPr/>
          </p:nvSpPr>
          <p:spPr>
            <a:xfrm flipH="false" flipV="false" rot="0">
              <a:off x="388109" y="364813"/>
              <a:ext cx="960787" cy="1007378"/>
            </a:xfrm>
            <a:custGeom>
              <a:avLst/>
              <a:gdLst/>
              <a:ahLst/>
              <a:cxnLst/>
              <a:rect r="r" b="b" t="t" l="l"/>
              <a:pathLst>
                <a:path h="1007378" w="960787">
                  <a:moveTo>
                    <a:pt x="0" y="0"/>
                  </a:moveTo>
                  <a:lnTo>
                    <a:pt x="960787" y="0"/>
                  </a:lnTo>
                  <a:lnTo>
                    <a:pt x="960787" y="1007379"/>
                  </a:lnTo>
                  <a:lnTo>
                    <a:pt x="0" y="10073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5" id="15"/>
          <p:cNvGrpSpPr/>
          <p:nvPr/>
        </p:nvGrpSpPr>
        <p:grpSpPr>
          <a:xfrm rot="0">
            <a:off x="8445498" y="6532024"/>
            <a:ext cx="1302754" cy="1302754"/>
            <a:chOff x="0" y="0"/>
            <a:chExt cx="1737005" cy="1737005"/>
          </a:xfrm>
        </p:grpSpPr>
        <p:grpSp>
          <p:nvGrpSpPr>
            <p:cNvPr name="Group 16" id="16"/>
            <p:cNvGrpSpPr/>
            <p:nvPr/>
          </p:nvGrpSpPr>
          <p:grpSpPr>
            <a:xfrm rot="0">
              <a:off x="0" y="0"/>
              <a:ext cx="1737005" cy="173700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18" id="18"/>
            <p:cNvSpPr/>
            <p:nvPr/>
          </p:nvSpPr>
          <p:spPr>
            <a:xfrm flipH="false" flipV="false" rot="0">
              <a:off x="392031" y="364813"/>
              <a:ext cx="1007378" cy="1007378"/>
            </a:xfrm>
            <a:custGeom>
              <a:avLst/>
              <a:gdLst/>
              <a:ahLst/>
              <a:cxnLst/>
              <a:rect r="r" b="b" t="t" l="l"/>
              <a:pathLst>
                <a:path h="1007378" w="1007378">
                  <a:moveTo>
                    <a:pt x="0" y="0"/>
                  </a:moveTo>
                  <a:lnTo>
                    <a:pt x="1007378" y="0"/>
                  </a:lnTo>
                  <a:lnTo>
                    <a:pt x="1007378" y="1007379"/>
                  </a:lnTo>
                  <a:lnTo>
                    <a:pt x="0" y="10073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9" id="19"/>
          <p:cNvGrpSpPr/>
          <p:nvPr/>
        </p:nvGrpSpPr>
        <p:grpSpPr>
          <a:xfrm rot="0">
            <a:off x="8445498" y="4800645"/>
            <a:ext cx="1302754" cy="1302754"/>
            <a:chOff x="0" y="0"/>
            <a:chExt cx="1737005" cy="1737005"/>
          </a:xfrm>
        </p:grpSpPr>
        <p:grpSp>
          <p:nvGrpSpPr>
            <p:cNvPr name="Group 20" id="20"/>
            <p:cNvGrpSpPr/>
            <p:nvPr/>
          </p:nvGrpSpPr>
          <p:grpSpPr>
            <a:xfrm rot="0">
              <a:off x="0" y="0"/>
              <a:ext cx="1737005" cy="173700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22" id="22"/>
            <p:cNvSpPr/>
            <p:nvPr/>
          </p:nvSpPr>
          <p:spPr>
            <a:xfrm flipH="false" flipV="false" rot="0">
              <a:off x="361568" y="364813"/>
              <a:ext cx="1024019" cy="1007378"/>
            </a:xfrm>
            <a:custGeom>
              <a:avLst/>
              <a:gdLst/>
              <a:ahLst/>
              <a:cxnLst/>
              <a:rect r="r" b="b" t="t" l="l"/>
              <a:pathLst>
                <a:path h="1007378" w="1024019">
                  <a:moveTo>
                    <a:pt x="0" y="0"/>
                  </a:moveTo>
                  <a:lnTo>
                    <a:pt x="1024019" y="0"/>
                  </a:lnTo>
                  <a:lnTo>
                    <a:pt x="1024019" y="1007379"/>
                  </a:lnTo>
                  <a:lnTo>
                    <a:pt x="0" y="1007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3" id="23"/>
          <p:cNvGrpSpPr/>
          <p:nvPr/>
        </p:nvGrpSpPr>
        <p:grpSpPr>
          <a:xfrm rot="0">
            <a:off x="8445498" y="8263403"/>
            <a:ext cx="1302754" cy="1302754"/>
            <a:chOff x="0" y="0"/>
            <a:chExt cx="1737005" cy="1737005"/>
          </a:xfrm>
        </p:grpSpPr>
        <p:grpSp>
          <p:nvGrpSpPr>
            <p:cNvPr name="Group 24" id="24"/>
            <p:cNvGrpSpPr/>
            <p:nvPr/>
          </p:nvGrpSpPr>
          <p:grpSpPr>
            <a:xfrm rot="0">
              <a:off x="0" y="0"/>
              <a:ext cx="1737005" cy="17370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sp>
          <p:nvSpPr>
            <p:cNvPr name="Freeform 26" id="26"/>
            <p:cNvSpPr/>
            <p:nvPr/>
          </p:nvSpPr>
          <p:spPr>
            <a:xfrm flipH="false" flipV="false" rot="0">
              <a:off x="361568" y="364813"/>
              <a:ext cx="1024019" cy="1007378"/>
            </a:xfrm>
            <a:custGeom>
              <a:avLst/>
              <a:gdLst/>
              <a:ahLst/>
              <a:cxnLst/>
              <a:rect r="r" b="b" t="t" l="l"/>
              <a:pathLst>
                <a:path h="1007378" w="1024019">
                  <a:moveTo>
                    <a:pt x="0" y="0"/>
                  </a:moveTo>
                  <a:lnTo>
                    <a:pt x="1024019" y="0"/>
                  </a:lnTo>
                  <a:lnTo>
                    <a:pt x="1024019" y="1007379"/>
                  </a:lnTo>
                  <a:lnTo>
                    <a:pt x="0" y="1007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27" id="27"/>
          <p:cNvSpPr/>
          <p:nvPr/>
        </p:nvSpPr>
        <p:spPr>
          <a:xfrm flipH="false" flipV="false" rot="0">
            <a:off x="6784655" y="3269838"/>
            <a:ext cx="1227005" cy="6059282"/>
          </a:xfrm>
          <a:custGeom>
            <a:avLst/>
            <a:gdLst/>
            <a:ahLst/>
            <a:cxnLst/>
            <a:rect r="r" b="b" t="t" l="l"/>
            <a:pathLst>
              <a:path h="6059282" w="1227005">
                <a:moveTo>
                  <a:pt x="0" y="0"/>
                </a:moveTo>
                <a:lnTo>
                  <a:pt x="1227004" y="0"/>
                </a:lnTo>
                <a:lnTo>
                  <a:pt x="1227004" y="6059282"/>
                </a:lnTo>
                <a:lnTo>
                  <a:pt x="0" y="6059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2932548" y="1001393"/>
            <a:ext cx="12101431" cy="1024197"/>
          </a:xfrm>
          <a:prstGeom prst="rect">
            <a:avLst/>
          </a:prstGeom>
        </p:spPr>
        <p:txBody>
          <a:bodyPr anchor="t" rtlCol="false" tIns="0" lIns="0" bIns="0" rIns="0">
            <a:spAutoFit/>
          </a:bodyPr>
          <a:lstStyle/>
          <a:p>
            <a:pPr algn="ctr">
              <a:lnSpc>
                <a:spcPts val="7569"/>
              </a:lnSpc>
            </a:pPr>
            <a:r>
              <a:rPr lang="en-US" sz="7278" spc="-196">
                <a:solidFill>
                  <a:srgbClr val="F6FBFE"/>
                </a:solidFill>
                <a:latin typeface="SVN-Neutraface 2"/>
                <a:ea typeface="SVN-Neutraface 2"/>
                <a:cs typeface="SVN-Neutraface 2"/>
                <a:sym typeface="SVN-Neutraface 2"/>
              </a:rPr>
              <a:t>PHẠM VI HỆ THỐNG</a:t>
            </a:r>
          </a:p>
        </p:txBody>
      </p:sp>
      <p:sp>
        <p:nvSpPr>
          <p:cNvPr name="TextBox 29" id="29"/>
          <p:cNvSpPr txBox="true"/>
          <p:nvPr/>
        </p:nvSpPr>
        <p:spPr>
          <a:xfrm rot="0">
            <a:off x="2077712" y="4987699"/>
            <a:ext cx="3868541" cy="2021849"/>
          </a:xfrm>
          <a:prstGeom prst="rect">
            <a:avLst/>
          </a:prstGeom>
        </p:spPr>
        <p:txBody>
          <a:bodyPr anchor="t" rtlCol="false" tIns="0" lIns="0" bIns="0" rIns="0">
            <a:spAutoFit/>
          </a:bodyPr>
          <a:lstStyle/>
          <a:p>
            <a:pPr algn="ctr">
              <a:lnSpc>
                <a:spcPts val="8324"/>
              </a:lnSpc>
            </a:pPr>
            <a:r>
              <a:rPr lang="en-US" b="true" sz="5107" spc="-229">
                <a:solidFill>
                  <a:srgbClr val="1D3055"/>
                </a:solidFill>
                <a:latin typeface="Inter 2 Bold"/>
                <a:ea typeface="Inter 2 Bold"/>
                <a:cs typeface="Inter 2 Bold"/>
                <a:sym typeface="Inter 2 Bold"/>
              </a:rPr>
              <a:t>PHẠM VI CHỨC NĂNG</a:t>
            </a:r>
          </a:p>
        </p:txBody>
      </p:sp>
      <p:sp>
        <p:nvSpPr>
          <p:cNvPr name="TextBox 30" id="30"/>
          <p:cNvSpPr txBox="true"/>
          <p:nvPr/>
        </p:nvSpPr>
        <p:spPr>
          <a:xfrm rot="0">
            <a:off x="9988151" y="3542041"/>
            <a:ext cx="5900663" cy="409575"/>
          </a:xfrm>
          <a:prstGeom prst="rect">
            <a:avLst/>
          </a:prstGeom>
        </p:spPr>
        <p:txBody>
          <a:bodyPr anchor="t" rtlCol="false" tIns="0" lIns="0" bIns="0" rIns="0">
            <a:spAutoFit/>
          </a:bodyPr>
          <a:lstStyle/>
          <a:p>
            <a:pPr algn="ctr">
              <a:lnSpc>
                <a:spcPts val="3150"/>
              </a:lnSpc>
              <a:spcBef>
                <a:spcPct val="0"/>
              </a:spcBef>
            </a:pPr>
            <a:r>
              <a:rPr lang="en-US" b="true" sz="3000">
                <a:solidFill>
                  <a:srgbClr val="000000"/>
                </a:solidFill>
                <a:latin typeface="Inter 1 Bold"/>
                <a:ea typeface="Inter 1 Bold"/>
                <a:cs typeface="Inter 1 Bold"/>
                <a:sym typeface="Inter 1 Bold"/>
              </a:rPr>
              <a:t>Nhận diện giọng nói và phản hồi</a:t>
            </a:r>
          </a:p>
        </p:txBody>
      </p:sp>
      <p:sp>
        <p:nvSpPr>
          <p:cNvPr name="TextBox 31" id="31"/>
          <p:cNvSpPr txBox="true"/>
          <p:nvPr/>
        </p:nvSpPr>
        <p:spPr>
          <a:xfrm rot="0">
            <a:off x="9988151" y="5298669"/>
            <a:ext cx="4433069" cy="428625"/>
          </a:xfrm>
          <a:prstGeom prst="rect">
            <a:avLst/>
          </a:prstGeom>
        </p:spPr>
        <p:txBody>
          <a:bodyPr anchor="t" rtlCol="false" tIns="0" lIns="0" bIns="0" rIns="0">
            <a:spAutoFit/>
          </a:bodyPr>
          <a:lstStyle/>
          <a:p>
            <a:pPr algn="ctr">
              <a:lnSpc>
                <a:spcPts val="3150"/>
              </a:lnSpc>
              <a:spcBef>
                <a:spcPct val="0"/>
              </a:spcBef>
            </a:pPr>
            <a:r>
              <a:rPr lang="en-US" b="true" sz="3000">
                <a:solidFill>
                  <a:srgbClr val="000000"/>
                </a:solidFill>
                <a:latin typeface="Roboto Bold"/>
                <a:ea typeface="Roboto Bold"/>
                <a:cs typeface="Roboto Bold"/>
                <a:sym typeface="Roboto Bold"/>
              </a:rPr>
              <a:t>Thu thập dữ liệu cảm biến</a:t>
            </a:r>
          </a:p>
        </p:txBody>
      </p:sp>
      <p:sp>
        <p:nvSpPr>
          <p:cNvPr name="TextBox 32" id="32"/>
          <p:cNvSpPr txBox="true"/>
          <p:nvPr/>
        </p:nvSpPr>
        <p:spPr>
          <a:xfrm rot="0">
            <a:off x="9988151" y="6993167"/>
            <a:ext cx="3745260" cy="428625"/>
          </a:xfrm>
          <a:prstGeom prst="rect">
            <a:avLst/>
          </a:prstGeom>
        </p:spPr>
        <p:txBody>
          <a:bodyPr anchor="t" rtlCol="false" tIns="0" lIns="0" bIns="0" rIns="0">
            <a:spAutoFit/>
          </a:bodyPr>
          <a:lstStyle/>
          <a:p>
            <a:pPr algn="ctr">
              <a:lnSpc>
                <a:spcPts val="3150"/>
              </a:lnSpc>
              <a:spcBef>
                <a:spcPct val="0"/>
              </a:spcBef>
            </a:pPr>
            <a:r>
              <a:rPr lang="en-US" b="true" sz="3000">
                <a:solidFill>
                  <a:srgbClr val="000000"/>
                </a:solidFill>
                <a:latin typeface="Roboto Bold"/>
                <a:ea typeface="Roboto Bold"/>
                <a:cs typeface="Roboto Bold"/>
                <a:sym typeface="Roboto Bold"/>
              </a:rPr>
              <a:t>Điều khiển thiết bị IoT</a:t>
            </a:r>
          </a:p>
        </p:txBody>
      </p:sp>
      <p:sp>
        <p:nvSpPr>
          <p:cNvPr name="TextBox 33" id="33"/>
          <p:cNvSpPr txBox="true"/>
          <p:nvPr/>
        </p:nvSpPr>
        <p:spPr>
          <a:xfrm rot="0">
            <a:off x="9988151" y="8688617"/>
            <a:ext cx="5515198" cy="428625"/>
          </a:xfrm>
          <a:prstGeom prst="rect">
            <a:avLst/>
          </a:prstGeom>
        </p:spPr>
        <p:txBody>
          <a:bodyPr anchor="t" rtlCol="false" tIns="0" lIns="0" bIns="0" rIns="0">
            <a:spAutoFit/>
          </a:bodyPr>
          <a:lstStyle/>
          <a:p>
            <a:pPr algn="ctr">
              <a:lnSpc>
                <a:spcPts val="3150"/>
              </a:lnSpc>
              <a:spcBef>
                <a:spcPct val="0"/>
              </a:spcBef>
            </a:pPr>
            <a:r>
              <a:rPr lang="en-US" b="true" sz="3000">
                <a:solidFill>
                  <a:srgbClr val="000000"/>
                </a:solidFill>
                <a:latin typeface="Roboto Bold"/>
                <a:ea typeface="Roboto Bold"/>
                <a:cs typeface="Roboto Bold"/>
                <a:sym typeface="Roboto Bold"/>
              </a:rPr>
              <a:t>Quản lý tài khoản và phân quyền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BFE"/>
        </a:solidFill>
      </p:bgPr>
    </p:bg>
    <p:spTree>
      <p:nvGrpSpPr>
        <p:cNvPr id="1" name=""/>
        <p:cNvGrpSpPr/>
        <p:nvPr/>
      </p:nvGrpSpPr>
      <p:grpSpPr>
        <a:xfrm>
          <a:off x="0" y="0"/>
          <a:ext cx="0" cy="0"/>
          <a:chOff x="0" y="0"/>
          <a:chExt cx="0" cy="0"/>
        </a:xfrm>
      </p:grpSpPr>
      <p:grpSp>
        <p:nvGrpSpPr>
          <p:cNvPr name="Group 2" id="2"/>
          <p:cNvGrpSpPr/>
          <p:nvPr/>
        </p:nvGrpSpPr>
        <p:grpSpPr>
          <a:xfrm rot="0">
            <a:off x="-321474" y="-2737569"/>
            <a:ext cx="18609474" cy="5475139"/>
            <a:chOff x="0" y="0"/>
            <a:chExt cx="24812632" cy="7300185"/>
          </a:xfrm>
        </p:grpSpPr>
        <p:pic>
          <p:nvPicPr>
            <p:cNvPr name="Picture 3" id="3"/>
            <p:cNvPicPr>
              <a:picLocks noChangeAspect="true"/>
            </p:cNvPicPr>
            <p:nvPr/>
          </p:nvPicPr>
          <p:blipFill>
            <a:blip r:embed="rId2"/>
            <a:srcRect l="0" t="27934" r="0" b="27934"/>
            <a:stretch>
              <a:fillRect/>
            </a:stretch>
          </p:blipFill>
          <p:spPr>
            <a:xfrm flipH="false" flipV="false">
              <a:off x="0" y="0"/>
              <a:ext cx="24812632" cy="7300185"/>
            </a:xfrm>
            <a:prstGeom prst="rect">
              <a:avLst/>
            </a:prstGeom>
          </p:spPr>
        </p:pic>
      </p:grpSp>
      <p:sp>
        <p:nvSpPr>
          <p:cNvPr name="Freeform 4" id="4"/>
          <p:cNvSpPr/>
          <p:nvPr/>
        </p:nvSpPr>
        <p:spPr>
          <a:xfrm flipH="false" flipV="false" rot="0">
            <a:off x="0" y="-6688203"/>
            <a:ext cx="18690422" cy="9345211"/>
          </a:xfrm>
          <a:custGeom>
            <a:avLst/>
            <a:gdLst/>
            <a:ahLst/>
            <a:cxnLst/>
            <a:rect r="r" b="b" t="t" l="l"/>
            <a:pathLst>
              <a:path h="9345211" w="18690422">
                <a:moveTo>
                  <a:pt x="0" y="0"/>
                </a:moveTo>
                <a:lnTo>
                  <a:pt x="18690422" y="0"/>
                </a:lnTo>
                <a:lnTo>
                  <a:pt x="18690422" y="9345211"/>
                </a:lnTo>
                <a:lnTo>
                  <a:pt x="0" y="9345211"/>
                </a:lnTo>
                <a:lnTo>
                  <a:pt x="0" y="0"/>
                </a:lnTo>
                <a:close/>
              </a:path>
            </a:pathLst>
          </a:custGeom>
          <a:blipFill>
            <a:blip r:embed="rId3">
              <a:alphaModFix amt="65999"/>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88155" y="698051"/>
            <a:ext cx="330649" cy="33064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sp>
      </p:grpSp>
      <p:grpSp>
        <p:nvGrpSpPr>
          <p:cNvPr name="Group 7" id="7"/>
          <p:cNvGrpSpPr/>
          <p:nvPr/>
        </p:nvGrpSpPr>
        <p:grpSpPr>
          <a:xfrm rot="0">
            <a:off x="17261679" y="698051"/>
            <a:ext cx="330649" cy="33064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9" id="9"/>
          <p:cNvGrpSpPr/>
          <p:nvPr/>
        </p:nvGrpSpPr>
        <p:grpSpPr>
          <a:xfrm rot="0">
            <a:off x="16316213" y="698051"/>
            <a:ext cx="330649" cy="33064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sp>
      </p:grpSp>
      <p:grpSp>
        <p:nvGrpSpPr>
          <p:cNvPr name="Group 11" id="11"/>
          <p:cNvGrpSpPr/>
          <p:nvPr/>
        </p:nvGrpSpPr>
        <p:grpSpPr>
          <a:xfrm rot="0">
            <a:off x="7125520" y="3040918"/>
            <a:ext cx="1302754" cy="1302754"/>
            <a:chOff x="0" y="0"/>
            <a:chExt cx="1737005" cy="1737005"/>
          </a:xfrm>
        </p:grpSpPr>
        <p:grpSp>
          <p:nvGrpSpPr>
            <p:cNvPr name="Group 12" id="12"/>
            <p:cNvGrpSpPr/>
            <p:nvPr/>
          </p:nvGrpSpPr>
          <p:grpSpPr>
            <a:xfrm rot="0">
              <a:off x="0" y="0"/>
              <a:ext cx="1737005" cy="173700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9900"/>
              </a:solidFill>
            </p:spPr>
          </p:sp>
        </p:grpSp>
        <p:sp>
          <p:nvSpPr>
            <p:cNvPr name="Freeform 14" id="14"/>
            <p:cNvSpPr/>
            <p:nvPr/>
          </p:nvSpPr>
          <p:spPr>
            <a:xfrm flipH="false" flipV="false" rot="0">
              <a:off x="388109" y="364813"/>
              <a:ext cx="960787" cy="1007378"/>
            </a:xfrm>
            <a:custGeom>
              <a:avLst/>
              <a:gdLst/>
              <a:ahLst/>
              <a:cxnLst/>
              <a:rect r="r" b="b" t="t" l="l"/>
              <a:pathLst>
                <a:path h="1007378" w="960787">
                  <a:moveTo>
                    <a:pt x="0" y="0"/>
                  </a:moveTo>
                  <a:lnTo>
                    <a:pt x="960787" y="0"/>
                  </a:lnTo>
                  <a:lnTo>
                    <a:pt x="960787" y="1007379"/>
                  </a:lnTo>
                  <a:lnTo>
                    <a:pt x="0" y="10073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5" id="15"/>
          <p:cNvGrpSpPr/>
          <p:nvPr/>
        </p:nvGrpSpPr>
        <p:grpSpPr>
          <a:xfrm rot="0">
            <a:off x="7125520" y="6269846"/>
            <a:ext cx="1302754" cy="1302754"/>
            <a:chOff x="0" y="0"/>
            <a:chExt cx="1737005" cy="1737005"/>
          </a:xfrm>
        </p:grpSpPr>
        <p:grpSp>
          <p:nvGrpSpPr>
            <p:cNvPr name="Group 16" id="16"/>
            <p:cNvGrpSpPr/>
            <p:nvPr/>
          </p:nvGrpSpPr>
          <p:grpSpPr>
            <a:xfrm rot="0">
              <a:off x="0" y="0"/>
              <a:ext cx="1737005" cy="173700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FD0E9"/>
              </a:solidFill>
            </p:spPr>
          </p:sp>
        </p:grpSp>
        <p:sp>
          <p:nvSpPr>
            <p:cNvPr name="Freeform 18" id="18"/>
            <p:cNvSpPr/>
            <p:nvPr/>
          </p:nvSpPr>
          <p:spPr>
            <a:xfrm flipH="false" flipV="false" rot="0">
              <a:off x="392031" y="364813"/>
              <a:ext cx="1007378" cy="1007378"/>
            </a:xfrm>
            <a:custGeom>
              <a:avLst/>
              <a:gdLst/>
              <a:ahLst/>
              <a:cxnLst/>
              <a:rect r="r" b="b" t="t" l="l"/>
              <a:pathLst>
                <a:path h="1007378" w="1007378">
                  <a:moveTo>
                    <a:pt x="0" y="0"/>
                  </a:moveTo>
                  <a:lnTo>
                    <a:pt x="1007378" y="0"/>
                  </a:lnTo>
                  <a:lnTo>
                    <a:pt x="1007378" y="1007379"/>
                  </a:lnTo>
                  <a:lnTo>
                    <a:pt x="0" y="10073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9" id="19"/>
          <p:cNvGrpSpPr/>
          <p:nvPr/>
        </p:nvGrpSpPr>
        <p:grpSpPr>
          <a:xfrm rot="0">
            <a:off x="7125520" y="4774686"/>
            <a:ext cx="1302754" cy="1302754"/>
            <a:chOff x="0" y="0"/>
            <a:chExt cx="1737005" cy="1737005"/>
          </a:xfrm>
        </p:grpSpPr>
        <p:grpSp>
          <p:nvGrpSpPr>
            <p:cNvPr name="Group 20" id="20"/>
            <p:cNvGrpSpPr/>
            <p:nvPr/>
          </p:nvGrpSpPr>
          <p:grpSpPr>
            <a:xfrm rot="0">
              <a:off x="0" y="0"/>
              <a:ext cx="1737005" cy="173700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9900"/>
              </a:solidFill>
            </p:spPr>
          </p:sp>
        </p:grpSp>
        <p:sp>
          <p:nvSpPr>
            <p:cNvPr name="Freeform 22" id="22"/>
            <p:cNvSpPr/>
            <p:nvPr/>
          </p:nvSpPr>
          <p:spPr>
            <a:xfrm flipH="false" flipV="false" rot="0">
              <a:off x="361568" y="364813"/>
              <a:ext cx="1024019" cy="1007378"/>
            </a:xfrm>
            <a:custGeom>
              <a:avLst/>
              <a:gdLst/>
              <a:ahLst/>
              <a:cxnLst/>
              <a:rect r="r" b="b" t="t" l="l"/>
              <a:pathLst>
                <a:path h="1007378" w="1024019">
                  <a:moveTo>
                    <a:pt x="0" y="0"/>
                  </a:moveTo>
                  <a:lnTo>
                    <a:pt x="1024019" y="0"/>
                  </a:lnTo>
                  <a:lnTo>
                    <a:pt x="1024019" y="1007379"/>
                  </a:lnTo>
                  <a:lnTo>
                    <a:pt x="0" y="1007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3" id="23"/>
          <p:cNvGrpSpPr/>
          <p:nvPr/>
        </p:nvGrpSpPr>
        <p:grpSpPr>
          <a:xfrm rot="0">
            <a:off x="7125520" y="8001225"/>
            <a:ext cx="1302754" cy="1302754"/>
            <a:chOff x="0" y="0"/>
            <a:chExt cx="1737005" cy="1737005"/>
          </a:xfrm>
        </p:grpSpPr>
        <p:grpSp>
          <p:nvGrpSpPr>
            <p:cNvPr name="Group 24" id="24"/>
            <p:cNvGrpSpPr/>
            <p:nvPr/>
          </p:nvGrpSpPr>
          <p:grpSpPr>
            <a:xfrm rot="0">
              <a:off x="0" y="0"/>
              <a:ext cx="1737005" cy="17370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FD0E9"/>
              </a:solidFill>
            </p:spPr>
          </p:sp>
        </p:grpSp>
        <p:sp>
          <p:nvSpPr>
            <p:cNvPr name="Freeform 26" id="26"/>
            <p:cNvSpPr/>
            <p:nvPr/>
          </p:nvSpPr>
          <p:spPr>
            <a:xfrm flipH="false" flipV="false" rot="0">
              <a:off x="361568" y="364813"/>
              <a:ext cx="1024019" cy="1007378"/>
            </a:xfrm>
            <a:custGeom>
              <a:avLst/>
              <a:gdLst/>
              <a:ahLst/>
              <a:cxnLst/>
              <a:rect r="r" b="b" t="t" l="l"/>
              <a:pathLst>
                <a:path h="1007378" w="1024019">
                  <a:moveTo>
                    <a:pt x="0" y="0"/>
                  </a:moveTo>
                  <a:lnTo>
                    <a:pt x="1024019" y="0"/>
                  </a:lnTo>
                  <a:lnTo>
                    <a:pt x="1024019" y="1007379"/>
                  </a:lnTo>
                  <a:lnTo>
                    <a:pt x="0" y="1007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27" id="27"/>
          <p:cNvSpPr/>
          <p:nvPr/>
        </p:nvSpPr>
        <p:spPr>
          <a:xfrm flipH="false" flipV="false" rot="0">
            <a:off x="6031626" y="3114944"/>
            <a:ext cx="599905" cy="2962496"/>
          </a:xfrm>
          <a:custGeom>
            <a:avLst/>
            <a:gdLst/>
            <a:ahLst/>
            <a:cxnLst/>
            <a:rect r="r" b="b" t="t" l="l"/>
            <a:pathLst>
              <a:path h="2962496" w="599905">
                <a:moveTo>
                  <a:pt x="0" y="0"/>
                </a:moveTo>
                <a:lnTo>
                  <a:pt x="599906" y="0"/>
                </a:lnTo>
                <a:lnTo>
                  <a:pt x="599906" y="2962496"/>
                </a:lnTo>
                <a:lnTo>
                  <a:pt x="0" y="29624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2932548" y="1001393"/>
            <a:ext cx="12101431" cy="1024197"/>
          </a:xfrm>
          <a:prstGeom prst="rect">
            <a:avLst/>
          </a:prstGeom>
        </p:spPr>
        <p:txBody>
          <a:bodyPr anchor="t" rtlCol="false" tIns="0" lIns="0" bIns="0" rIns="0">
            <a:spAutoFit/>
          </a:bodyPr>
          <a:lstStyle/>
          <a:p>
            <a:pPr algn="ctr">
              <a:lnSpc>
                <a:spcPts val="7569"/>
              </a:lnSpc>
            </a:pPr>
            <a:r>
              <a:rPr lang="en-US" sz="7278" spc="-196">
                <a:solidFill>
                  <a:srgbClr val="F6FBFE"/>
                </a:solidFill>
                <a:latin typeface="SVN-Neutraface 2"/>
                <a:ea typeface="SVN-Neutraface 2"/>
                <a:cs typeface="SVN-Neutraface 2"/>
                <a:sym typeface="SVN-Neutraface 2"/>
              </a:rPr>
              <a:t>PHẠM VI HỆ THỐNG</a:t>
            </a:r>
          </a:p>
        </p:txBody>
      </p:sp>
      <p:sp>
        <p:nvSpPr>
          <p:cNvPr name="TextBox 29" id="29"/>
          <p:cNvSpPr txBox="true"/>
          <p:nvPr/>
        </p:nvSpPr>
        <p:spPr>
          <a:xfrm rot="0">
            <a:off x="2326357" y="3672853"/>
            <a:ext cx="3209969" cy="1675227"/>
          </a:xfrm>
          <a:prstGeom prst="rect">
            <a:avLst/>
          </a:prstGeom>
        </p:spPr>
        <p:txBody>
          <a:bodyPr anchor="t" rtlCol="false" tIns="0" lIns="0" bIns="0" rIns="0">
            <a:spAutoFit/>
          </a:bodyPr>
          <a:lstStyle/>
          <a:p>
            <a:pPr algn="ctr">
              <a:lnSpc>
                <a:spcPts val="6907"/>
              </a:lnSpc>
            </a:pPr>
            <a:r>
              <a:rPr lang="en-US" b="true" sz="4237" spc="-190">
                <a:solidFill>
                  <a:srgbClr val="1D3055"/>
                </a:solidFill>
                <a:latin typeface="Inter 2 Bold"/>
                <a:ea typeface="Inter 2 Bold"/>
                <a:cs typeface="Inter 2 Bold"/>
                <a:sym typeface="Inter 2 Bold"/>
              </a:rPr>
              <a:t>KHẢ NĂNG MỞ RỘNG</a:t>
            </a:r>
          </a:p>
        </p:txBody>
      </p:sp>
      <p:sp>
        <p:nvSpPr>
          <p:cNvPr name="TextBox 30" id="30"/>
          <p:cNvSpPr txBox="true"/>
          <p:nvPr/>
        </p:nvSpPr>
        <p:spPr>
          <a:xfrm rot="0">
            <a:off x="8804125" y="3311295"/>
            <a:ext cx="7254618" cy="809625"/>
          </a:xfrm>
          <a:prstGeom prst="rect">
            <a:avLst/>
          </a:prstGeom>
        </p:spPr>
        <p:txBody>
          <a:bodyPr anchor="t" rtlCol="false" tIns="0" lIns="0" bIns="0" rIns="0">
            <a:spAutoFit/>
          </a:bodyPr>
          <a:lstStyle/>
          <a:p>
            <a:pPr algn="l">
              <a:lnSpc>
                <a:spcPts val="3150"/>
              </a:lnSpc>
              <a:spcBef>
                <a:spcPct val="0"/>
              </a:spcBef>
            </a:pPr>
            <a:r>
              <a:rPr lang="en-US" b="true" sz="3000">
                <a:solidFill>
                  <a:srgbClr val="000000"/>
                </a:solidFill>
                <a:latin typeface="Inter 1 Bold"/>
                <a:ea typeface="Inter 1 Bold"/>
                <a:cs typeface="Inter 1 Bold"/>
                <a:sym typeface="Inter 1 Bold"/>
              </a:rPr>
              <a:t>P</a:t>
            </a:r>
            <a:r>
              <a:rPr lang="en-US" b="true" sz="3000">
                <a:solidFill>
                  <a:srgbClr val="000000"/>
                </a:solidFill>
                <a:latin typeface="Inter 1 Bold"/>
                <a:ea typeface="Inter 1 Bold"/>
                <a:cs typeface="Inter 1 Bold"/>
                <a:sym typeface="Inter 1 Bold"/>
              </a:rPr>
              <a:t>hạm vi của hệ thống sẽ chỉ tập trung vào một số loại thiết bị nhất định </a:t>
            </a:r>
          </a:p>
        </p:txBody>
      </p:sp>
      <p:sp>
        <p:nvSpPr>
          <p:cNvPr name="TextBox 31" id="31"/>
          <p:cNvSpPr txBox="true"/>
          <p:nvPr/>
        </p:nvSpPr>
        <p:spPr>
          <a:xfrm rot="0">
            <a:off x="8804125" y="5026013"/>
            <a:ext cx="7417065" cy="828675"/>
          </a:xfrm>
          <a:prstGeom prst="rect">
            <a:avLst/>
          </a:prstGeom>
        </p:spPr>
        <p:txBody>
          <a:bodyPr anchor="t" rtlCol="false" tIns="0" lIns="0" bIns="0" rIns="0">
            <a:spAutoFit/>
          </a:bodyPr>
          <a:lstStyle/>
          <a:p>
            <a:pPr algn="l">
              <a:lnSpc>
                <a:spcPts val="3150"/>
              </a:lnSpc>
              <a:spcBef>
                <a:spcPct val="0"/>
              </a:spcBef>
            </a:pPr>
            <a:r>
              <a:rPr lang="en-US" b="true" sz="3000">
                <a:solidFill>
                  <a:srgbClr val="000000"/>
                </a:solidFill>
                <a:latin typeface="Roboto Bold"/>
                <a:ea typeface="Roboto Bold"/>
                <a:cs typeface="Roboto Bold"/>
                <a:sym typeface="Roboto Bold"/>
              </a:rPr>
              <a:t>C</a:t>
            </a:r>
            <a:r>
              <a:rPr lang="en-US" b="true" sz="3000">
                <a:solidFill>
                  <a:srgbClr val="000000"/>
                </a:solidFill>
                <a:latin typeface="Roboto Bold"/>
                <a:ea typeface="Roboto Bold"/>
                <a:cs typeface="Roboto Bold"/>
                <a:sym typeface="Roboto Bold"/>
              </a:rPr>
              <a:t>hỉ hỗ trợ các lệnh cơ bản, không hỗ trợ các lệnh phức tạp, xử lí đa ngôn ngữ</a:t>
            </a:r>
          </a:p>
        </p:txBody>
      </p:sp>
      <p:sp>
        <p:nvSpPr>
          <p:cNvPr name="TextBox 32" id="32"/>
          <p:cNvSpPr txBox="true"/>
          <p:nvPr/>
        </p:nvSpPr>
        <p:spPr>
          <a:xfrm rot="0">
            <a:off x="8814889" y="6523344"/>
            <a:ext cx="7549176" cy="828675"/>
          </a:xfrm>
          <a:prstGeom prst="rect">
            <a:avLst/>
          </a:prstGeom>
        </p:spPr>
        <p:txBody>
          <a:bodyPr anchor="t" rtlCol="false" tIns="0" lIns="0" bIns="0" rIns="0">
            <a:spAutoFit/>
          </a:bodyPr>
          <a:lstStyle/>
          <a:p>
            <a:pPr algn="l">
              <a:lnSpc>
                <a:spcPts val="3150"/>
              </a:lnSpc>
              <a:spcBef>
                <a:spcPct val="0"/>
              </a:spcBef>
            </a:pPr>
            <a:r>
              <a:rPr lang="en-US" b="true" sz="3000">
                <a:solidFill>
                  <a:srgbClr val="000000"/>
                </a:solidFill>
                <a:latin typeface="Roboto Bold"/>
                <a:ea typeface="Roboto Bold"/>
                <a:cs typeface="Roboto Bold"/>
                <a:sym typeface="Roboto Bold"/>
              </a:rPr>
              <a:t>Hệ thống sẽ lưu trữ thông tin tà</a:t>
            </a:r>
            <a:r>
              <a:rPr lang="en-US" b="true" sz="3000">
                <a:solidFill>
                  <a:srgbClr val="000000"/>
                </a:solidFill>
                <a:latin typeface="Roboto Bold"/>
                <a:ea typeface="Roboto Bold"/>
                <a:cs typeface="Roboto Bold"/>
                <a:sym typeface="Roboto Bold"/>
              </a:rPr>
              <a:t>i khoản và trạng thái thiết bị</a:t>
            </a:r>
          </a:p>
        </p:txBody>
      </p:sp>
      <p:sp>
        <p:nvSpPr>
          <p:cNvPr name="TextBox 33" id="33"/>
          <p:cNvSpPr txBox="true"/>
          <p:nvPr/>
        </p:nvSpPr>
        <p:spPr>
          <a:xfrm rot="0">
            <a:off x="8804125" y="8075254"/>
            <a:ext cx="6971002" cy="1228725"/>
          </a:xfrm>
          <a:prstGeom prst="rect">
            <a:avLst/>
          </a:prstGeom>
        </p:spPr>
        <p:txBody>
          <a:bodyPr anchor="t" rtlCol="false" tIns="0" lIns="0" bIns="0" rIns="0">
            <a:spAutoFit/>
          </a:bodyPr>
          <a:lstStyle/>
          <a:p>
            <a:pPr algn="l">
              <a:lnSpc>
                <a:spcPts val="3150"/>
              </a:lnSpc>
              <a:spcBef>
                <a:spcPct val="0"/>
              </a:spcBef>
            </a:pPr>
            <a:r>
              <a:rPr lang="en-US" b="true" sz="3000">
                <a:solidFill>
                  <a:srgbClr val="000000"/>
                </a:solidFill>
                <a:latin typeface="Roboto Bold"/>
                <a:ea typeface="Roboto Bold"/>
                <a:cs typeface="Roboto Bold"/>
                <a:sym typeface="Roboto Bold"/>
              </a:rPr>
              <a:t>Hệ thống chưa triển khai các biện pháp b</a:t>
            </a:r>
            <a:r>
              <a:rPr lang="en-US" b="true" sz="3000">
                <a:solidFill>
                  <a:srgbClr val="000000"/>
                </a:solidFill>
                <a:latin typeface="Roboto Bold"/>
                <a:ea typeface="Roboto Bold"/>
                <a:cs typeface="Roboto Bold"/>
                <a:sym typeface="Roboto Bold"/>
              </a:rPr>
              <a:t>ảo mật phức tạp, mã hóa dữ liệu người dùng ở cấp độ cao</a:t>
            </a:r>
          </a:p>
        </p:txBody>
      </p:sp>
      <p:sp>
        <p:nvSpPr>
          <p:cNvPr name="Freeform 34" id="34"/>
          <p:cNvSpPr/>
          <p:nvPr/>
        </p:nvSpPr>
        <p:spPr>
          <a:xfrm flipH="false" flipV="false" rot="0">
            <a:off x="6031626" y="6269846"/>
            <a:ext cx="599905" cy="2962496"/>
          </a:xfrm>
          <a:custGeom>
            <a:avLst/>
            <a:gdLst/>
            <a:ahLst/>
            <a:cxnLst/>
            <a:rect r="r" b="b" t="t" l="l"/>
            <a:pathLst>
              <a:path h="2962496" w="599905">
                <a:moveTo>
                  <a:pt x="0" y="0"/>
                </a:moveTo>
                <a:lnTo>
                  <a:pt x="599906" y="0"/>
                </a:lnTo>
                <a:lnTo>
                  <a:pt x="599906" y="2962496"/>
                </a:lnTo>
                <a:lnTo>
                  <a:pt x="0" y="29624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5" id="35"/>
          <p:cNvSpPr txBox="true"/>
          <p:nvPr/>
        </p:nvSpPr>
        <p:spPr>
          <a:xfrm rot="0">
            <a:off x="2326357" y="6767183"/>
            <a:ext cx="3209969" cy="1675227"/>
          </a:xfrm>
          <a:prstGeom prst="rect">
            <a:avLst/>
          </a:prstGeom>
        </p:spPr>
        <p:txBody>
          <a:bodyPr anchor="t" rtlCol="false" tIns="0" lIns="0" bIns="0" rIns="0">
            <a:spAutoFit/>
          </a:bodyPr>
          <a:lstStyle/>
          <a:p>
            <a:pPr algn="ctr">
              <a:lnSpc>
                <a:spcPts val="6907"/>
              </a:lnSpc>
            </a:pPr>
            <a:r>
              <a:rPr lang="en-US" b="true" sz="4237" spc="-190">
                <a:solidFill>
                  <a:srgbClr val="1D3055"/>
                </a:solidFill>
                <a:latin typeface="Inter 2 Bold"/>
                <a:ea typeface="Inter 2 Bold"/>
                <a:cs typeface="Inter 2 Bold"/>
                <a:sym typeface="Inter 2 Bold"/>
              </a:rPr>
              <a:t>QUYỀN RIÊNG TƯ</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DAG4op2JCzw</dc:identifier>
  <dcterms:modified xsi:type="dcterms:W3CDTF">2011-08-01T06:04:30Z</dcterms:modified>
  <cp:revision>1</cp:revision>
  <dc:title>IOT BTL </dc:title>
</cp:coreProperties>
</file>